
<file path=[Content_Types].xml><?xml version="1.0" encoding="utf-8"?>
<Types xmlns="http://schemas.openxmlformats.org/package/2006/content-types">
  <Default Extension="fntdata" ContentType="application/x-fontdata"/>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handoutMasterIdLst>
    <p:handoutMasterId r:id="rId20"/>
  </p:handoutMasterIdLst>
  <p:sldIdLst>
    <p:sldId id="290" r:id="rId2"/>
    <p:sldId id="258" r:id="rId3"/>
    <p:sldId id="277" r:id="rId4"/>
    <p:sldId id="291" r:id="rId5"/>
    <p:sldId id="292" r:id="rId6"/>
    <p:sldId id="293" r:id="rId7"/>
    <p:sldId id="294" r:id="rId8"/>
    <p:sldId id="295" r:id="rId9"/>
    <p:sldId id="296" r:id="rId10"/>
    <p:sldId id="301" r:id="rId11"/>
    <p:sldId id="302" r:id="rId12"/>
    <p:sldId id="300" r:id="rId13"/>
    <p:sldId id="297" r:id="rId14"/>
    <p:sldId id="298" r:id="rId15"/>
    <p:sldId id="299" r:id="rId16"/>
    <p:sldId id="271" r:id="rId17"/>
    <p:sldId id="303" r:id="rId18"/>
  </p:sldIdLst>
  <p:sldSz cx="9144000" cy="6858000" type="screen4x3"/>
  <p:notesSz cx="6797675" cy="9926638"/>
  <p:embeddedFontLst>
    <p:embeddedFont>
      <p:font typeface="나눔고딕" panose="020B0600000101010101" charset="-127"/>
      <p:regular r:id="rId21"/>
      <p:bold r:id="rId22"/>
    </p:embeddedFont>
    <p:embeddedFont>
      <p:font typeface="나눔고딕 ExtraBold" panose="020B0600000101010101" charset="-127"/>
      <p:bold r:id="rId23"/>
    </p:embeddedFont>
    <p:embeddedFont>
      <p:font typeface="나눔명조 ExtraBold" panose="020B0600000101010101" charset="-127"/>
      <p:bold r:id="rId24"/>
    </p:embeddedFont>
    <p:embeddedFont>
      <p:font typeface="DX인생극장B" panose="02020600000000000000" pitchFamily="18" charset="-127"/>
      <p:regular r:id="rId25"/>
    </p:embeddedFont>
    <p:embeddedFont>
      <p:font typeface="HY견고딕" panose="02030600000101010101" pitchFamily="18" charset="-127"/>
      <p:regular r:id="rId26"/>
    </p:embeddedFont>
    <p:embeddedFont>
      <p:font typeface="Malgun Gothic Semilight" panose="020B0502040204020203" pitchFamily="50" charset="-127"/>
      <p:regular r:id="rId27"/>
    </p:embeddedFont>
    <p:embeddedFont>
      <p:font typeface="맑은 고딕" panose="020B0503020000020004" pitchFamily="50" charset="-127"/>
      <p:regular r:id="rId28"/>
      <p:bold r:id="rId29"/>
    </p:embeddedFont>
    <p:embeddedFont>
      <p:font typeface="서울남산 장체B" panose="02020603020101020101" pitchFamily="18" charset="-127"/>
      <p:regular r:id="rId30"/>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0">
          <p15:clr>
            <a:srgbClr val="A4A3A4"/>
          </p15:clr>
        </p15:guide>
        <p15:guide id="2" orient="horz" pos="4116">
          <p15:clr>
            <a:srgbClr val="A4A3A4"/>
          </p15:clr>
        </p15:guide>
        <p15:guide id="3" orient="horz" pos="845">
          <p15:clr>
            <a:srgbClr val="A4A3A4"/>
          </p15:clr>
        </p15:guide>
        <p15:guide id="4" orient="horz" pos="3748">
          <p15:clr>
            <a:srgbClr val="A4A3A4"/>
          </p15:clr>
        </p15:guide>
        <p15:guide id="5" orient="horz" pos="618">
          <p15:clr>
            <a:srgbClr val="A4A3A4"/>
          </p15:clr>
        </p15:guide>
        <p15:guide id="6" pos="275">
          <p15:clr>
            <a:srgbClr val="A4A3A4"/>
          </p15:clr>
        </p15:guide>
        <p15:guide id="7" pos="5495">
          <p15:clr>
            <a:srgbClr val="A4A3A4"/>
          </p15:clr>
        </p15:guide>
        <p15:guide id="8" pos="1519">
          <p15:clr>
            <a:srgbClr val="A4A3A4"/>
          </p15:clr>
        </p15:guide>
      </p15:sldGuideLst>
    </p:ext>
    <p:ext uri="{2D200454-40CA-4A62-9FC3-DE9A4176ACB9}">
      <p15:notesGuideLst xmlns:p15="http://schemas.microsoft.com/office/powerpoint/2012/main">
        <p15:guide id="1" orient="horz" pos="3127">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2D2D2D"/>
    <a:srgbClr val="373737"/>
    <a:srgbClr val="323232"/>
    <a:srgbClr val="282828"/>
    <a:srgbClr val="00D0C6"/>
    <a:srgbClr val="0082B0"/>
    <a:srgbClr val="00708A"/>
    <a:srgbClr val="106EA8"/>
    <a:srgbClr val="097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스타일 없음, 눈금 없음">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02" autoAdjust="0"/>
    <p:restoredTop sz="86364" autoAdjust="0"/>
  </p:normalViewPr>
  <p:slideViewPr>
    <p:cSldViewPr>
      <p:cViewPr varScale="1">
        <p:scale>
          <a:sx n="85" d="100"/>
          <a:sy n="85" d="100"/>
        </p:scale>
        <p:origin x="1526" y="67"/>
      </p:cViewPr>
      <p:guideLst>
        <p:guide orient="horz" pos="210"/>
        <p:guide orient="horz" pos="4116"/>
        <p:guide orient="horz" pos="845"/>
        <p:guide orient="horz" pos="3748"/>
        <p:guide orient="horz" pos="618"/>
        <p:guide pos="275"/>
        <p:guide pos="5495"/>
        <p:guide pos="1519"/>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52" d="100"/>
          <a:sy n="52" d="100"/>
        </p:scale>
        <p:origin x="-2580" y="-90"/>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49688" y="0"/>
            <a:ext cx="2946400" cy="496888"/>
          </a:xfrm>
          <a:prstGeom prst="rect">
            <a:avLst/>
          </a:prstGeom>
        </p:spPr>
        <p:txBody>
          <a:bodyPr vert="horz" lIns="91440" tIns="45720" rIns="91440" bIns="45720" rtlCol="0"/>
          <a:lstStyle>
            <a:lvl1pPr algn="r">
              <a:defRPr sz="1200"/>
            </a:lvl1pPr>
          </a:lstStyle>
          <a:p>
            <a:fld id="{E0CECFA4-89E8-4268-9C88-1ED14DC42D0E}" type="datetimeFigureOut">
              <a:rPr lang="ko-KR" altLang="en-US" smtClean="0"/>
              <a:pPr/>
              <a:t>2020-06-02</a:t>
            </a:fld>
            <a:endParaRPr lang="ko-KR" altLang="en-US"/>
          </a:p>
        </p:txBody>
      </p:sp>
      <p:sp>
        <p:nvSpPr>
          <p:cNvPr id="4" name="바닥글 개체 틀 3"/>
          <p:cNvSpPr>
            <a:spLocks noGrp="1"/>
          </p:cNvSpPr>
          <p:nvPr>
            <p:ph type="ftr" sz="quarter" idx="2"/>
          </p:nvPr>
        </p:nvSpPr>
        <p:spPr>
          <a:xfrm>
            <a:off x="0" y="9428163"/>
            <a:ext cx="2946400" cy="496887"/>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49688" y="9428163"/>
            <a:ext cx="2946400" cy="496887"/>
          </a:xfrm>
          <a:prstGeom prst="rect">
            <a:avLst/>
          </a:prstGeom>
        </p:spPr>
        <p:txBody>
          <a:bodyPr vert="horz" lIns="91440" tIns="45720" rIns="91440" bIns="45720" rtlCol="0" anchor="b"/>
          <a:lstStyle>
            <a:lvl1pPr algn="r">
              <a:defRPr sz="1200"/>
            </a:lvl1pPr>
          </a:lstStyle>
          <a:p>
            <a:fld id="{7751E4FE-08F6-4517-BD2F-2D3EFB00A3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B8AEEFE4-19A1-4A65-B089-0C267B1C7D65}" type="datetimeFigureOut">
              <a:rPr lang="ko-KR" altLang="en-US" smtClean="0"/>
              <a:pPr/>
              <a:t>2020-06-02</a:t>
            </a:fld>
            <a:endParaRPr lang="ko-KR" altLang="en-US"/>
          </a:p>
        </p:txBody>
      </p:sp>
      <p:sp>
        <p:nvSpPr>
          <p:cNvPr id="4" name="슬라이드 이미지 개체 틀 3"/>
          <p:cNvSpPr>
            <a:spLocks noGrp="1" noRot="1" noChangeAspect="1"/>
          </p:cNvSpPr>
          <p:nvPr>
            <p:ph type="sldImg" idx="2"/>
          </p:nvPr>
        </p:nvSpPr>
        <p:spPr>
          <a:xfrm>
            <a:off x="806550" y="661253"/>
            <a:ext cx="5184576" cy="3889258"/>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79768" y="4715153"/>
            <a:ext cx="5438140" cy="4466987"/>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A076184B-23F9-4FFD-8DCA-0B8A99BF55FF}"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806450" y="661988"/>
            <a:ext cx="5184775" cy="3887787"/>
          </a:xfrm>
        </p:spPr>
      </p:sp>
      <p:sp>
        <p:nvSpPr>
          <p:cNvPr id="3" name="슬라이드 노트 개체 틀 2"/>
          <p:cNvSpPr>
            <a:spLocks noGrp="1"/>
          </p:cNvSpPr>
          <p:nvPr>
            <p:ph type="body" idx="1"/>
          </p:nvPr>
        </p:nvSpPr>
        <p:spPr/>
        <p:txBody>
          <a:bodyPr>
            <a:normAutofit/>
          </a:bodyPr>
          <a:lstStyle/>
          <a:p>
            <a:endParaRPr lang="ko-KR" altLang="en-US"/>
          </a:p>
        </p:txBody>
      </p:sp>
      <p:sp>
        <p:nvSpPr>
          <p:cNvPr id="4" name="슬라이드 번호 개체 틀 3"/>
          <p:cNvSpPr>
            <a:spLocks noGrp="1"/>
          </p:cNvSpPr>
          <p:nvPr>
            <p:ph type="sldNum" sz="quarter" idx="10"/>
          </p:nvPr>
        </p:nvSpPr>
        <p:spPr/>
        <p:txBody>
          <a:bodyPr/>
          <a:lstStyle/>
          <a:p>
            <a:fld id="{A076184B-23F9-4FFD-8DCA-0B8A99BF55FF}" type="slidenum">
              <a:rPr lang="ko-KR" altLang="en-US" smtClean="0"/>
              <a:pPr/>
              <a:t>1</a:t>
            </a:fld>
            <a:endParaRPr lang="ko-KR"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hangeul.naver.com/font"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hangeul.naver.com/font"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표지">
    <p:spTree>
      <p:nvGrpSpPr>
        <p:cNvPr id="1" name=""/>
        <p:cNvGrpSpPr/>
        <p:nvPr/>
      </p:nvGrpSpPr>
      <p:grpSpPr>
        <a:xfrm>
          <a:off x="0" y="0"/>
          <a:ext cx="0" cy="0"/>
          <a:chOff x="0" y="0"/>
          <a:chExt cx="0" cy="0"/>
        </a:xfrm>
      </p:grpSpPr>
      <p:pic>
        <p:nvPicPr>
          <p:cNvPr id="5" name="Picture 3" descr="C:\Documents and Settings\nhn\바탕 화면\naver_w.png"/>
          <p:cNvPicPr>
            <a:picLocks noChangeAspect="1" noChangeArrowheads="1"/>
          </p:cNvPicPr>
          <p:nvPr userDrawn="1"/>
        </p:nvPicPr>
        <p:blipFill>
          <a:blip r:embed="rId2" cstate="print"/>
          <a:srcRect/>
          <a:stretch>
            <a:fillRect/>
          </a:stretch>
        </p:blipFill>
        <p:spPr bwMode="auto">
          <a:xfrm>
            <a:off x="7884368" y="332656"/>
            <a:ext cx="864890" cy="160826"/>
          </a:xfrm>
          <a:prstGeom prst="rect">
            <a:avLst/>
          </a:prstGeom>
          <a:noFill/>
        </p:spPr>
      </p:pic>
      <p:sp>
        <p:nvSpPr>
          <p:cNvPr id="9" name="직사각형 8"/>
          <p:cNvSpPr/>
          <p:nvPr userDrawn="1"/>
        </p:nvSpPr>
        <p:spPr>
          <a:xfrm>
            <a:off x="251520" y="6453336"/>
            <a:ext cx="2282997" cy="215444"/>
          </a:xfrm>
          <a:prstGeom prst="rect">
            <a:avLst/>
          </a:prstGeom>
        </p:spPr>
        <p:txBody>
          <a:bodyPr wrap="none">
            <a:spAutoFit/>
          </a:bodyPr>
          <a:lstStyle/>
          <a:p>
            <a:pPr>
              <a:defRPr/>
            </a:pPr>
            <a:r>
              <a:rPr lang="ko-KR" altLang="en-US" sz="800" dirty="0">
                <a:solidFill>
                  <a:schemeClr val="bg1"/>
                </a:solidFill>
                <a:latin typeface="나눔고딕" pitchFamily="50" charset="-127"/>
                <a:ea typeface="나눔고딕" pitchFamily="50" charset="-127"/>
              </a:rPr>
              <a:t>이 문서는 </a:t>
            </a:r>
            <a:r>
              <a:rPr lang="ko-KR" altLang="en-US" sz="800" dirty="0" err="1">
                <a:solidFill>
                  <a:schemeClr val="bg1"/>
                </a:solidFill>
                <a:latin typeface="나눔고딕" pitchFamily="50" charset="-127"/>
                <a:ea typeface="나눔고딕" pitchFamily="50" charset="-127"/>
              </a:rPr>
              <a:t>나눔글꼴로</a:t>
            </a:r>
            <a:r>
              <a:rPr lang="ko-KR" altLang="en-US" sz="800" dirty="0">
                <a:solidFill>
                  <a:schemeClr val="bg1"/>
                </a:solidFill>
                <a:latin typeface="나눔고딕" pitchFamily="50" charset="-127"/>
                <a:ea typeface="나눔고딕" pitchFamily="50" charset="-127"/>
              </a:rPr>
              <a:t> 작성되었습니다</a:t>
            </a:r>
            <a:r>
              <a:rPr lang="en-US" altLang="ko-KR" sz="800" dirty="0">
                <a:solidFill>
                  <a:schemeClr val="bg1">
                    <a:lumMod val="50000"/>
                  </a:schemeClr>
                </a:solidFill>
                <a:latin typeface="나눔고딕" pitchFamily="50" charset="-127"/>
                <a:ea typeface="나눔고딕" pitchFamily="50" charset="-127"/>
              </a:rPr>
              <a:t>.  </a:t>
            </a:r>
            <a:r>
              <a:rPr lang="ko-KR" altLang="en-US" sz="800" u="sng" dirty="0">
                <a:solidFill>
                  <a:schemeClr val="bg1">
                    <a:lumMod val="50000"/>
                  </a:schemeClr>
                </a:solidFill>
                <a:latin typeface="나눔고딕" pitchFamily="50" charset="-127"/>
                <a:ea typeface="나눔고딕" pitchFamily="50" charset="-127"/>
                <a:hlinkClick r:id="rId3"/>
              </a:rPr>
              <a:t>설치하기</a:t>
            </a:r>
            <a:endParaRPr lang="ko-KR" altLang="en-US" sz="800" u="sng" dirty="0">
              <a:solidFill>
                <a:schemeClr val="bg1">
                  <a:lumMod val="50000"/>
                </a:schemeClr>
              </a:solidFill>
              <a:latin typeface="나눔고딕" pitchFamily="50" charset="-127"/>
              <a:ea typeface="나눔고딕" pitchFamily="50" charset="-127"/>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내지">
    <p:spTree>
      <p:nvGrpSpPr>
        <p:cNvPr id="1" name=""/>
        <p:cNvGrpSpPr/>
        <p:nvPr/>
      </p:nvGrpSpPr>
      <p:grpSpPr>
        <a:xfrm>
          <a:off x="0" y="0"/>
          <a:ext cx="0" cy="0"/>
          <a:chOff x="0" y="0"/>
          <a:chExt cx="0" cy="0"/>
        </a:xfrm>
      </p:grpSpPr>
      <p:cxnSp>
        <p:nvCxnSpPr>
          <p:cNvPr id="6" name="직선 연결선 5"/>
          <p:cNvCxnSpPr/>
          <p:nvPr userDrawn="1"/>
        </p:nvCxnSpPr>
        <p:spPr>
          <a:xfrm>
            <a:off x="424356" y="541195"/>
            <a:ext cx="1909327" cy="0"/>
          </a:xfrm>
          <a:prstGeom prst="line">
            <a:avLst/>
          </a:prstGeom>
          <a:ln w="31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7" name="직선 연결선 6"/>
          <p:cNvCxnSpPr/>
          <p:nvPr userDrawn="1"/>
        </p:nvCxnSpPr>
        <p:spPr>
          <a:xfrm flipV="1">
            <a:off x="2411760" y="540054"/>
            <a:ext cx="6311553" cy="1141"/>
          </a:xfrm>
          <a:prstGeom prst="line">
            <a:avLst/>
          </a:prstGeom>
          <a:ln w="31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8" name="Picture 3" descr="C:\Documents and Settings\nhn\바탕 화면\naver_w.png"/>
          <p:cNvPicPr>
            <a:picLocks noChangeAspect="1" noChangeArrowheads="1"/>
          </p:cNvPicPr>
          <p:nvPr userDrawn="1"/>
        </p:nvPicPr>
        <p:blipFill>
          <a:blip r:embed="rId2" cstate="print"/>
          <a:srcRect/>
          <a:stretch>
            <a:fillRect/>
          </a:stretch>
        </p:blipFill>
        <p:spPr bwMode="auto">
          <a:xfrm>
            <a:off x="395536" y="6368996"/>
            <a:ext cx="698704" cy="129924"/>
          </a:xfrm>
          <a:prstGeom prst="rect">
            <a:avLst/>
          </a:prstGeom>
          <a:noFill/>
        </p:spPr>
      </p:pic>
      <p:sp>
        <p:nvSpPr>
          <p:cNvPr id="11" name="직사각형 10"/>
          <p:cNvSpPr/>
          <p:nvPr userDrawn="1"/>
        </p:nvSpPr>
        <p:spPr>
          <a:xfrm>
            <a:off x="8637282" y="6337895"/>
            <a:ext cx="255198" cy="230832"/>
          </a:xfrm>
          <a:prstGeom prst="rect">
            <a:avLst/>
          </a:prstGeom>
        </p:spPr>
        <p:txBody>
          <a:bodyPr wrap="none">
            <a:spAutoFit/>
          </a:bodyPr>
          <a:lstStyle/>
          <a:p>
            <a:pPr lvl="0" algn="r"/>
            <a:fld id="{DEBAA755-0EE0-4EA3-BB8B-A4BF44186FB1}" type="slidenum">
              <a:rPr lang="en-US" altLang="ko-KR" sz="900" smtClean="0">
                <a:gradFill>
                  <a:gsLst>
                    <a:gs pos="0">
                      <a:prstClr val="white"/>
                    </a:gs>
                    <a:gs pos="100000">
                      <a:prstClr val="white"/>
                    </a:gs>
                  </a:gsLst>
                  <a:lin ang="5400000" scaled="0"/>
                </a:gradFill>
                <a:latin typeface="나눔고딕" pitchFamily="50" charset="-127"/>
                <a:ea typeface="나눔고딕" pitchFamily="50" charset="-127"/>
              </a:rPr>
              <a:pPr lvl="0" algn="r"/>
              <a:t>‹#›</a:t>
            </a:fld>
            <a:endParaRPr lang="ko-KR" altLang="en-US" sz="900" dirty="0">
              <a:gradFill>
                <a:gsLst>
                  <a:gs pos="0">
                    <a:prstClr val="white"/>
                  </a:gs>
                  <a:gs pos="100000">
                    <a:prstClr val="white"/>
                  </a:gs>
                </a:gsLst>
                <a:lin ang="5400000" scaled="0"/>
              </a:gradFill>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표지_텍스트">
    <p:spTree>
      <p:nvGrpSpPr>
        <p:cNvPr id="1" name=""/>
        <p:cNvGrpSpPr/>
        <p:nvPr/>
      </p:nvGrpSpPr>
      <p:grpSpPr>
        <a:xfrm>
          <a:off x="0" y="0"/>
          <a:ext cx="0" cy="0"/>
          <a:chOff x="0" y="0"/>
          <a:chExt cx="0" cy="0"/>
        </a:xfrm>
      </p:grpSpPr>
      <p:pic>
        <p:nvPicPr>
          <p:cNvPr id="5" name="Picture 3" descr="C:\Documents and Settings\nhn\바탕 화면\naver_w.png"/>
          <p:cNvPicPr>
            <a:picLocks noChangeAspect="1" noChangeArrowheads="1"/>
          </p:cNvPicPr>
          <p:nvPr userDrawn="1"/>
        </p:nvPicPr>
        <p:blipFill>
          <a:blip r:embed="rId2" cstate="print"/>
          <a:srcRect/>
          <a:stretch>
            <a:fillRect/>
          </a:stretch>
        </p:blipFill>
        <p:spPr bwMode="auto">
          <a:xfrm>
            <a:off x="7884368" y="332656"/>
            <a:ext cx="864890" cy="160826"/>
          </a:xfrm>
          <a:prstGeom prst="rect">
            <a:avLst/>
          </a:prstGeom>
          <a:noFill/>
        </p:spPr>
      </p:pic>
      <p:sp>
        <p:nvSpPr>
          <p:cNvPr id="10" name="제목 1"/>
          <p:cNvSpPr>
            <a:spLocks noGrp="1"/>
          </p:cNvSpPr>
          <p:nvPr>
            <p:ph type="ctrTitle"/>
          </p:nvPr>
        </p:nvSpPr>
        <p:spPr>
          <a:xfrm>
            <a:off x="290056" y="3429000"/>
            <a:ext cx="7772400" cy="1326735"/>
          </a:xfrm>
        </p:spPr>
        <p:txBody>
          <a:bodyPr/>
          <a:lstStyle>
            <a:lvl1pPr algn="l">
              <a:defRPr>
                <a:solidFill>
                  <a:schemeClr val="bg1"/>
                </a:solidFill>
              </a:defRPr>
            </a:lvl1pPr>
          </a:lstStyle>
          <a:p>
            <a:r>
              <a:rPr lang="ko-KR" altLang="en-US"/>
              <a:t>마스터 제목 스타일 편집</a:t>
            </a:r>
          </a:p>
        </p:txBody>
      </p:sp>
      <p:sp>
        <p:nvSpPr>
          <p:cNvPr id="11" name="부제목 2"/>
          <p:cNvSpPr>
            <a:spLocks noGrp="1"/>
          </p:cNvSpPr>
          <p:nvPr>
            <p:ph type="subTitle" idx="1"/>
          </p:nvPr>
        </p:nvSpPr>
        <p:spPr>
          <a:xfrm>
            <a:off x="323528" y="4974952"/>
            <a:ext cx="7776864" cy="814222"/>
          </a:xfrm>
        </p:spPr>
        <p:txBody>
          <a:bodyPr anchor="ctr">
            <a:normAutofit/>
          </a:bodyPr>
          <a:lstStyle>
            <a:lvl1pPr marL="0" indent="0" algn="l">
              <a:buNone/>
              <a:defRPr sz="9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13" name="직사각형 12"/>
          <p:cNvSpPr/>
          <p:nvPr userDrawn="1"/>
        </p:nvSpPr>
        <p:spPr>
          <a:xfrm>
            <a:off x="251520" y="6453336"/>
            <a:ext cx="2282997" cy="215444"/>
          </a:xfrm>
          <a:prstGeom prst="rect">
            <a:avLst/>
          </a:prstGeom>
        </p:spPr>
        <p:txBody>
          <a:bodyPr wrap="none">
            <a:spAutoFit/>
          </a:bodyPr>
          <a:lstStyle/>
          <a:p>
            <a:pPr>
              <a:defRPr/>
            </a:pPr>
            <a:r>
              <a:rPr lang="ko-KR" altLang="en-US" sz="800" dirty="0">
                <a:solidFill>
                  <a:schemeClr val="bg1"/>
                </a:solidFill>
                <a:latin typeface="나눔고딕" pitchFamily="50" charset="-127"/>
                <a:ea typeface="나눔고딕" pitchFamily="50" charset="-127"/>
              </a:rPr>
              <a:t>이 문서는 </a:t>
            </a:r>
            <a:r>
              <a:rPr lang="ko-KR" altLang="en-US" sz="800" dirty="0" err="1">
                <a:solidFill>
                  <a:schemeClr val="bg1"/>
                </a:solidFill>
                <a:latin typeface="나눔고딕" pitchFamily="50" charset="-127"/>
                <a:ea typeface="나눔고딕" pitchFamily="50" charset="-127"/>
              </a:rPr>
              <a:t>나눔글꼴로</a:t>
            </a:r>
            <a:r>
              <a:rPr lang="ko-KR" altLang="en-US" sz="800" dirty="0">
                <a:solidFill>
                  <a:schemeClr val="bg1"/>
                </a:solidFill>
                <a:latin typeface="나눔고딕" pitchFamily="50" charset="-127"/>
                <a:ea typeface="나눔고딕" pitchFamily="50" charset="-127"/>
              </a:rPr>
              <a:t> 작성되었습니다</a:t>
            </a:r>
            <a:r>
              <a:rPr lang="en-US" altLang="ko-KR" sz="800" dirty="0">
                <a:solidFill>
                  <a:schemeClr val="bg1">
                    <a:lumMod val="50000"/>
                  </a:schemeClr>
                </a:solidFill>
                <a:latin typeface="나눔고딕" pitchFamily="50" charset="-127"/>
                <a:ea typeface="나눔고딕" pitchFamily="50" charset="-127"/>
              </a:rPr>
              <a:t>.  </a:t>
            </a:r>
            <a:r>
              <a:rPr lang="ko-KR" altLang="en-US" sz="800" u="sng" dirty="0">
                <a:solidFill>
                  <a:schemeClr val="bg1">
                    <a:lumMod val="50000"/>
                  </a:schemeClr>
                </a:solidFill>
                <a:latin typeface="나눔고딕" pitchFamily="50" charset="-127"/>
                <a:ea typeface="나눔고딕" pitchFamily="50" charset="-127"/>
                <a:hlinkClick r:id="rId3"/>
              </a:rPr>
              <a:t>설치하기</a:t>
            </a:r>
            <a:endParaRPr lang="ko-KR" altLang="en-US" sz="800" u="sng" dirty="0">
              <a:solidFill>
                <a:schemeClr val="bg1">
                  <a:lumMod val="50000"/>
                </a:schemeClr>
              </a:solidFill>
              <a:latin typeface="나눔고딕" pitchFamily="50" charset="-127"/>
              <a:ea typeface="나눔고딕" pitchFamily="50" charset="-127"/>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내지_텍스트">
    <p:spTree>
      <p:nvGrpSpPr>
        <p:cNvPr id="1" name=""/>
        <p:cNvGrpSpPr/>
        <p:nvPr/>
      </p:nvGrpSpPr>
      <p:grpSpPr>
        <a:xfrm>
          <a:off x="0" y="0"/>
          <a:ext cx="0" cy="0"/>
          <a:chOff x="0" y="0"/>
          <a:chExt cx="0" cy="0"/>
        </a:xfrm>
      </p:grpSpPr>
      <p:sp>
        <p:nvSpPr>
          <p:cNvPr id="6" name="제목 1"/>
          <p:cNvSpPr>
            <a:spLocks noGrp="1"/>
          </p:cNvSpPr>
          <p:nvPr>
            <p:ph type="ctrTitle"/>
          </p:nvPr>
        </p:nvSpPr>
        <p:spPr>
          <a:xfrm>
            <a:off x="315020" y="780721"/>
            <a:ext cx="2037432" cy="776071"/>
          </a:xfrm>
        </p:spPr>
        <p:txBody>
          <a:bodyPr>
            <a:normAutofit/>
          </a:bodyPr>
          <a:lstStyle>
            <a:lvl1pPr algn="l">
              <a:defRPr sz="1800">
                <a:solidFill>
                  <a:schemeClr val="bg1"/>
                </a:solidFill>
              </a:defRPr>
            </a:lvl1pPr>
          </a:lstStyle>
          <a:p>
            <a:r>
              <a:rPr lang="ko-KR" altLang="en-US"/>
              <a:t>마스터 제목</a:t>
            </a:r>
          </a:p>
        </p:txBody>
      </p:sp>
      <p:sp>
        <p:nvSpPr>
          <p:cNvPr id="7" name="부제목 2"/>
          <p:cNvSpPr>
            <a:spLocks noGrp="1"/>
          </p:cNvSpPr>
          <p:nvPr>
            <p:ph type="subTitle" idx="1" hasCustomPrompt="1"/>
          </p:nvPr>
        </p:nvSpPr>
        <p:spPr>
          <a:xfrm>
            <a:off x="2360072" y="929928"/>
            <a:ext cx="6396012" cy="300732"/>
          </a:xfrm>
        </p:spPr>
        <p:txBody>
          <a:bodyPr>
            <a:normAutofit/>
          </a:bodyPr>
          <a:lstStyle>
            <a:lvl1pPr marL="0" indent="0" algn="l">
              <a:buNone/>
              <a:defRPr sz="1200">
                <a:solidFill>
                  <a:srgbClr val="00B0F0"/>
                </a:solidFill>
                <a:latin typeface="나눔고딕 ExtraBold" pitchFamily="50" charset="-127"/>
                <a:ea typeface="나눔고딕 ExtraBold" pitchFamily="50" charset="-12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제목 스타일 편집</a:t>
            </a:r>
            <a:endParaRPr lang="en-US" altLang="ko-KR"/>
          </a:p>
        </p:txBody>
      </p:sp>
      <p:cxnSp>
        <p:nvCxnSpPr>
          <p:cNvPr id="5" name="직선 연결선 4"/>
          <p:cNvCxnSpPr/>
          <p:nvPr userDrawn="1"/>
        </p:nvCxnSpPr>
        <p:spPr>
          <a:xfrm>
            <a:off x="424356" y="541195"/>
            <a:ext cx="1909327" cy="0"/>
          </a:xfrm>
          <a:prstGeom prst="line">
            <a:avLst/>
          </a:prstGeom>
          <a:ln w="31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 name="직선 연결선 8"/>
          <p:cNvCxnSpPr/>
          <p:nvPr userDrawn="1"/>
        </p:nvCxnSpPr>
        <p:spPr>
          <a:xfrm flipV="1">
            <a:off x="2411760" y="540054"/>
            <a:ext cx="6311553" cy="1141"/>
          </a:xfrm>
          <a:prstGeom prst="line">
            <a:avLst/>
          </a:prstGeom>
          <a:ln w="31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10" name="Picture 3" descr="C:\Documents and Settings\nhn\바탕 화면\naver_w.png"/>
          <p:cNvPicPr>
            <a:picLocks noChangeAspect="1" noChangeArrowheads="1"/>
          </p:cNvPicPr>
          <p:nvPr userDrawn="1"/>
        </p:nvPicPr>
        <p:blipFill>
          <a:blip r:embed="rId2" cstate="print"/>
          <a:srcRect/>
          <a:stretch>
            <a:fillRect/>
          </a:stretch>
        </p:blipFill>
        <p:spPr bwMode="auto">
          <a:xfrm>
            <a:off x="395536" y="6368996"/>
            <a:ext cx="698704" cy="129924"/>
          </a:xfrm>
          <a:prstGeom prst="rect">
            <a:avLst/>
          </a:prstGeom>
          <a:noFill/>
        </p:spPr>
      </p:pic>
      <p:sp>
        <p:nvSpPr>
          <p:cNvPr id="19" name="내용 개체 틀 2"/>
          <p:cNvSpPr>
            <a:spLocks noGrp="1"/>
          </p:cNvSpPr>
          <p:nvPr>
            <p:ph idx="10"/>
          </p:nvPr>
        </p:nvSpPr>
        <p:spPr>
          <a:xfrm>
            <a:off x="2362612" y="1168114"/>
            <a:ext cx="6385852" cy="388640"/>
          </a:xfrm>
        </p:spPr>
        <p:txBody>
          <a:bodyPr anchor="ctr">
            <a:normAutofit/>
          </a:bodyPr>
          <a:lstStyle>
            <a:lvl1pPr>
              <a:defRPr sz="1000"/>
            </a:lvl1pPr>
            <a:lvl2pPr>
              <a:defRPr sz="1000"/>
            </a:lvl2pPr>
            <a:lvl3pPr>
              <a:defRPr sz="1000"/>
            </a:lvl3pPr>
            <a:lvl4pPr>
              <a:defRPr sz="1000"/>
            </a:lvl4pPr>
            <a:lvl5pPr>
              <a:defRPr sz="1000"/>
            </a:lvl5pPr>
          </a:lstStyle>
          <a:p>
            <a:pPr lvl="0"/>
            <a:r>
              <a:rPr lang="ko-KR" altLang="en-US"/>
              <a:t>마스터 텍스트 스타일을 편집합니다</a:t>
            </a:r>
          </a:p>
        </p:txBody>
      </p:sp>
      <p:sp>
        <p:nvSpPr>
          <p:cNvPr id="8" name="직사각형 7"/>
          <p:cNvSpPr/>
          <p:nvPr userDrawn="1"/>
        </p:nvSpPr>
        <p:spPr>
          <a:xfrm>
            <a:off x="8637282" y="6337895"/>
            <a:ext cx="255198" cy="230832"/>
          </a:xfrm>
          <a:prstGeom prst="rect">
            <a:avLst/>
          </a:prstGeom>
        </p:spPr>
        <p:txBody>
          <a:bodyPr wrap="none">
            <a:spAutoFit/>
          </a:bodyPr>
          <a:lstStyle/>
          <a:p>
            <a:pPr lvl="0" algn="r"/>
            <a:fld id="{DEBAA755-0EE0-4EA3-BB8B-A4BF44186FB1}" type="slidenum">
              <a:rPr lang="en-US" altLang="ko-KR" sz="900" smtClean="0">
                <a:gradFill>
                  <a:gsLst>
                    <a:gs pos="0">
                      <a:prstClr val="white"/>
                    </a:gs>
                    <a:gs pos="100000">
                      <a:prstClr val="white"/>
                    </a:gs>
                  </a:gsLst>
                  <a:lin ang="5400000" scaled="0"/>
                </a:gradFill>
                <a:latin typeface="나눔고딕" pitchFamily="50" charset="-127"/>
                <a:ea typeface="나눔고딕" pitchFamily="50" charset="-127"/>
              </a:rPr>
              <a:pPr lvl="0" algn="r"/>
              <a:t>‹#›</a:t>
            </a:fld>
            <a:endParaRPr lang="ko-KR" altLang="en-US" sz="900" dirty="0">
              <a:gradFill>
                <a:gsLst>
                  <a:gs pos="0">
                    <a:prstClr val="white"/>
                  </a:gs>
                  <a:gs pos="100000">
                    <a:prstClr val="white"/>
                  </a:gs>
                </a:gsLst>
                <a:lin ang="5400000" scaled="0"/>
              </a:gradFill>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빈화면">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2130425"/>
            <a:ext cx="7772400" cy="1470025"/>
          </a:xfrm>
        </p:spPr>
        <p:txBody>
          <a:bodyPr/>
          <a:lstStyle/>
          <a:p>
            <a:r>
              <a:rPr lang="ko-KR" altLang="en-US"/>
              <a:t>마스터 제목 스타일 편집</a:t>
            </a:r>
          </a:p>
        </p:txBody>
      </p:sp>
      <p:sp>
        <p:nvSpPr>
          <p:cNvPr id="3" name="부제목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85185335-AFDE-4DDF-A89A-1BE8BD3EEA0B}" type="datetime1">
              <a:rPr lang="ko-KR" altLang="en-US" smtClean="0"/>
              <a:pPr/>
              <a:t>2020-06-02</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C2C48C8F-6F70-494C-86F5-90A39BFC3F09}" type="slidenum">
              <a:rPr lang="ko-KR" altLang="en-US" smtClean="0"/>
              <a:pPr/>
              <a:t>‹#›</a:t>
            </a:fld>
            <a:endParaRPr lang="ko-KR" altLang="en-US"/>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C1C1C"/>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나눔고딕" pitchFamily="50" charset="-127"/>
                <a:ea typeface="나눔고딕" pitchFamily="50" charset="-127"/>
              </a:defRPr>
            </a:lvl1pPr>
          </a:lstStyle>
          <a:p>
            <a:fld id="{D3F92B4C-3F96-4250-9886-458852A898CE}" type="datetime1">
              <a:rPr lang="ko-KR" altLang="en-US" smtClean="0"/>
              <a:pPr/>
              <a:t>2020-06-02</a:t>
            </a:fld>
            <a:endParaRPr lang="ko-KR" altLang="en-US"/>
          </a:p>
        </p:txBody>
      </p:sp>
      <p:sp>
        <p:nvSpPr>
          <p:cNvPr id="5" name="바닥글 개체 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나눔고딕" pitchFamily="50" charset="-127"/>
                <a:ea typeface="나눔고딕" pitchFamily="50" charset="-127"/>
              </a:defRPr>
            </a:lvl1pPr>
          </a:lstStyle>
          <a:p>
            <a:endParaRPr lang="ko-KR" altLang="en-US"/>
          </a:p>
        </p:txBody>
      </p:sp>
      <p:sp>
        <p:nvSpPr>
          <p:cNvPr id="6" name="슬라이드 번호 개체 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나눔고딕" pitchFamily="50" charset="-127"/>
                <a:ea typeface="나눔고딕" pitchFamily="50" charset="-127"/>
              </a:defRPr>
            </a:lvl1pPr>
          </a:lstStyle>
          <a:p>
            <a:fld id="{C2C48C8F-6F70-494C-86F5-90A39BFC3F09}"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9" r:id="rId4"/>
    <p:sldLayoutId id="2147483688" r:id="rId5"/>
    <p:sldLayoutId id="2147483649" r:id="rId6"/>
  </p:sldLayoutIdLst>
  <p:transition>
    <p:fade/>
  </p:transition>
  <p:hf hdr="0" ftr="0" dt="0"/>
  <p:txStyles>
    <p:titleStyle>
      <a:lvl1pPr algn="ctr" defTabSz="914400" rtl="0" eaLnBrk="1" latinLnBrk="1" hangingPunct="1">
        <a:spcBef>
          <a:spcPct val="0"/>
        </a:spcBef>
        <a:buNone/>
        <a:defRPr sz="4500" b="1" kern="1200">
          <a:solidFill>
            <a:schemeClr val="bg1"/>
          </a:solidFill>
          <a:latin typeface="나눔고딕" pitchFamily="50" charset="-127"/>
          <a:ea typeface="나눔고딕" pitchFamily="50" charset="-127"/>
          <a:cs typeface="+mj-cs"/>
        </a:defRPr>
      </a:lvl1pPr>
    </p:titleStyle>
    <p:bodyStyle>
      <a:lvl1pPr marL="342900" indent="-342900" algn="l" defTabSz="914400" rtl="0" eaLnBrk="1" latinLnBrk="1" hangingPunct="1">
        <a:spcBef>
          <a:spcPct val="20000"/>
        </a:spcBef>
        <a:buFontTx/>
        <a:buNone/>
        <a:defRPr sz="3200" kern="1200">
          <a:solidFill>
            <a:schemeClr val="bg1"/>
          </a:solidFill>
          <a:latin typeface="나눔고딕" pitchFamily="50" charset="-127"/>
          <a:ea typeface="나눔고딕" pitchFamily="50" charset="-127"/>
          <a:cs typeface="+mn-cs"/>
        </a:defRPr>
      </a:lvl1pPr>
      <a:lvl2pPr marL="742950" indent="-285750" algn="l" defTabSz="914400" rtl="0" eaLnBrk="1" latinLnBrk="1" hangingPunct="1">
        <a:spcBef>
          <a:spcPct val="20000"/>
        </a:spcBef>
        <a:buFontTx/>
        <a:buNone/>
        <a:defRPr sz="2800" kern="1200">
          <a:solidFill>
            <a:schemeClr val="bg1"/>
          </a:solidFill>
          <a:latin typeface="나눔고딕" pitchFamily="50" charset="-127"/>
          <a:ea typeface="나눔고딕" pitchFamily="50" charset="-127"/>
          <a:cs typeface="+mn-cs"/>
        </a:defRPr>
      </a:lvl2pPr>
      <a:lvl3pPr marL="1143000" indent="-228600" algn="l" defTabSz="914400" rtl="0" eaLnBrk="1" latinLnBrk="1" hangingPunct="1">
        <a:spcBef>
          <a:spcPct val="20000"/>
        </a:spcBef>
        <a:buFontTx/>
        <a:buNone/>
        <a:defRPr sz="2400" kern="1200">
          <a:solidFill>
            <a:schemeClr val="bg1"/>
          </a:solidFill>
          <a:latin typeface="나눔고딕" pitchFamily="50" charset="-127"/>
          <a:ea typeface="나눔고딕" pitchFamily="50" charset="-127"/>
          <a:cs typeface="+mn-cs"/>
        </a:defRPr>
      </a:lvl3pPr>
      <a:lvl4pPr marL="1600200" indent="-228600" algn="l" defTabSz="914400" rtl="0" eaLnBrk="1" latinLnBrk="1" hangingPunct="1">
        <a:spcBef>
          <a:spcPct val="20000"/>
        </a:spcBef>
        <a:buFontTx/>
        <a:buNone/>
        <a:defRPr sz="2000" kern="1200">
          <a:solidFill>
            <a:schemeClr val="bg1"/>
          </a:solidFill>
          <a:latin typeface="나눔고딕" pitchFamily="50" charset="-127"/>
          <a:ea typeface="나눔고딕" pitchFamily="50" charset="-127"/>
          <a:cs typeface="+mn-cs"/>
        </a:defRPr>
      </a:lvl4pPr>
      <a:lvl5pPr marL="2057400" indent="-228600" algn="l" defTabSz="914400" rtl="0" eaLnBrk="1" latinLnBrk="1" hangingPunct="1">
        <a:spcBef>
          <a:spcPct val="20000"/>
        </a:spcBef>
        <a:buFontTx/>
        <a:buNone/>
        <a:defRPr sz="2000" kern="1200">
          <a:solidFill>
            <a:schemeClr val="bg1"/>
          </a:solidFill>
          <a:latin typeface="나눔고딕" pitchFamily="50" charset="-127"/>
          <a:ea typeface="나눔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8" Type="http://schemas.openxmlformats.org/officeDocument/2006/relationships/hyperlink" Target="https://news.mt.co.kr/mtview.php?no=2019100710440787339" TargetMode="External"/><Relationship Id="rId3" Type="http://schemas.openxmlformats.org/officeDocument/2006/relationships/slideLayout" Target="../slideLayouts/slideLayout6.xml"/><Relationship Id="rId7" Type="http://schemas.openxmlformats.org/officeDocument/2006/relationships/hyperlink" Target="https://www.kocoafab.cc/tutorial/view/354" TargetMode="Externa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hyperlink" Target="https://www.ytn.co.kr/_ln/0103_201906270525172372" TargetMode="External"/><Relationship Id="rId5" Type="http://schemas.openxmlformats.org/officeDocument/2006/relationships/hyperlink" Target="https://news.sbs.co.kr/news/endPage.do?news_id=N1004444488&amp;plink=ORI&amp;cooper=NAVER" TargetMode="External"/><Relationship Id="rId4" Type="http://schemas.openxmlformats.org/officeDocument/2006/relationships/hyperlink" Target="http://news.kbs.co.kr/news/view.do?ncd=4452974&amp;ref=A" TargetMode="External"/><Relationship Id="rId9"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직사각형 11"/>
          <p:cNvSpPr/>
          <p:nvPr/>
        </p:nvSpPr>
        <p:spPr>
          <a:xfrm>
            <a:off x="0" y="3429000"/>
            <a:ext cx="9144000" cy="3429000"/>
          </a:xfrm>
          <a:prstGeom prst="rect">
            <a:avLst/>
          </a:prstGeom>
          <a:solidFill>
            <a:schemeClr val="tx1">
              <a:lumMod val="95000"/>
              <a:lumOff val="5000"/>
            </a:schemeClr>
          </a:solidFill>
          <a:ln>
            <a:noFill/>
          </a:ln>
          <a:effectLst>
            <a:outerShdw blurRad="101600" dist="76200" algn="tl"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10" name="TextBox 9"/>
          <p:cNvSpPr txBox="1"/>
          <p:nvPr/>
        </p:nvSpPr>
        <p:spPr>
          <a:xfrm>
            <a:off x="251520" y="5223855"/>
            <a:ext cx="7128792" cy="873957"/>
          </a:xfrm>
          <a:prstGeom prst="rect">
            <a:avLst/>
          </a:prstGeom>
          <a:noFill/>
        </p:spPr>
        <p:txBody>
          <a:bodyPr wrap="square" rtlCol="0">
            <a:spAutoFit/>
          </a:bodyPr>
          <a:lstStyle/>
          <a:p>
            <a:pPr>
              <a:lnSpc>
                <a:spcPct val="150000"/>
              </a:lnSpc>
            </a:pPr>
            <a:r>
              <a:rPr lang="ko-KR" altLang="en-US" spc="-100" dirty="0">
                <a:solidFill>
                  <a:schemeClr val="bg1"/>
                </a:solidFill>
                <a:latin typeface="나눔고딕" pitchFamily="50" charset="-127"/>
                <a:ea typeface="나눔고딕" pitchFamily="50" charset="-127"/>
              </a:rPr>
              <a:t>팀장</a:t>
            </a:r>
            <a:r>
              <a:rPr lang="en-US" altLang="ko-KR" spc="-100" dirty="0">
                <a:solidFill>
                  <a:schemeClr val="bg1"/>
                </a:solidFill>
                <a:latin typeface="나눔고딕" pitchFamily="50" charset="-127"/>
                <a:ea typeface="나눔고딕" pitchFamily="50" charset="-127"/>
              </a:rPr>
              <a:t>: </a:t>
            </a:r>
            <a:r>
              <a:rPr lang="ko-KR" altLang="en-US" spc="-100" dirty="0">
                <a:solidFill>
                  <a:schemeClr val="bg1"/>
                </a:solidFill>
                <a:latin typeface="나눔고딕" pitchFamily="50" charset="-127"/>
                <a:ea typeface="나눔고딕" pitchFamily="50" charset="-127"/>
              </a:rPr>
              <a:t>강 경 문</a:t>
            </a:r>
            <a:r>
              <a:rPr lang="en-US" altLang="ko-KR" spc="-100" dirty="0">
                <a:solidFill>
                  <a:schemeClr val="bg1"/>
                </a:solidFill>
                <a:latin typeface="나눔고딕" pitchFamily="50" charset="-127"/>
                <a:ea typeface="나눔고딕" pitchFamily="50" charset="-127"/>
              </a:rPr>
              <a:t>(</a:t>
            </a:r>
            <a:r>
              <a:rPr lang="en-US" altLang="ko-KR" dirty="0">
                <a:solidFill>
                  <a:schemeClr val="bg1"/>
                </a:solidFill>
              </a:rPr>
              <a:t>201500012</a:t>
            </a:r>
            <a:r>
              <a:rPr lang="en-US" altLang="ko-KR" spc="-100" dirty="0">
                <a:solidFill>
                  <a:schemeClr val="bg1"/>
                </a:solidFill>
                <a:latin typeface="나눔고딕" pitchFamily="50" charset="-127"/>
                <a:ea typeface="나눔고딕" pitchFamily="50" charset="-127"/>
              </a:rPr>
              <a:t>) </a:t>
            </a:r>
          </a:p>
          <a:p>
            <a:pPr>
              <a:lnSpc>
                <a:spcPct val="150000"/>
              </a:lnSpc>
            </a:pPr>
            <a:r>
              <a:rPr lang="ko-KR" altLang="en-US" spc="-100" dirty="0">
                <a:solidFill>
                  <a:schemeClr val="bg1"/>
                </a:solidFill>
                <a:latin typeface="나눔고딕" pitchFamily="50" charset="-127"/>
                <a:ea typeface="나눔고딕" pitchFamily="50" charset="-127"/>
              </a:rPr>
              <a:t>팀원</a:t>
            </a:r>
            <a:r>
              <a:rPr lang="en-US" altLang="ko-KR" spc="-100" dirty="0">
                <a:solidFill>
                  <a:schemeClr val="bg1"/>
                </a:solidFill>
                <a:latin typeface="나눔고딕" pitchFamily="50" charset="-127"/>
                <a:ea typeface="나눔고딕" pitchFamily="50" charset="-127"/>
              </a:rPr>
              <a:t>: </a:t>
            </a:r>
            <a:r>
              <a:rPr lang="ko-KR" altLang="en-US" spc="-100" dirty="0">
                <a:solidFill>
                  <a:schemeClr val="bg1"/>
                </a:solidFill>
                <a:latin typeface="나눔고딕" pitchFamily="50" charset="-127"/>
                <a:ea typeface="나눔고딕" pitchFamily="50" charset="-127"/>
              </a:rPr>
              <a:t>강 두 영</a:t>
            </a:r>
            <a:r>
              <a:rPr lang="en-US" altLang="ko-KR" spc="-100" dirty="0">
                <a:solidFill>
                  <a:schemeClr val="bg1"/>
                </a:solidFill>
                <a:latin typeface="나눔고딕" pitchFamily="50" charset="-127"/>
                <a:ea typeface="나눔고딕" pitchFamily="50" charset="-127"/>
              </a:rPr>
              <a:t>(201600017), </a:t>
            </a:r>
            <a:r>
              <a:rPr lang="ko-KR" altLang="en-US" spc="-100" dirty="0">
                <a:solidFill>
                  <a:schemeClr val="bg1"/>
                </a:solidFill>
                <a:latin typeface="나눔고딕" pitchFamily="50" charset="-127"/>
                <a:ea typeface="나눔고딕" pitchFamily="50" charset="-127"/>
              </a:rPr>
              <a:t>이 효 섭</a:t>
            </a:r>
            <a:r>
              <a:rPr lang="en-US" altLang="ko-KR" spc="-100" dirty="0">
                <a:solidFill>
                  <a:schemeClr val="bg1"/>
                </a:solidFill>
                <a:latin typeface="나눔고딕" pitchFamily="50" charset="-127"/>
                <a:ea typeface="나눔고딕" pitchFamily="50" charset="-127"/>
              </a:rPr>
              <a:t>(</a:t>
            </a:r>
            <a:r>
              <a:rPr lang="en-US" altLang="ko-KR" dirty="0">
                <a:solidFill>
                  <a:schemeClr val="bg1"/>
                </a:solidFill>
              </a:rPr>
              <a:t>201602790</a:t>
            </a:r>
            <a:r>
              <a:rPr lang="en-US" altLang="ko-KR" spc="-100" dirty="0">
                <a:solidFill>
                  <a:schemeClr val="bg1"/>
                </a:solidFill>
                <a:latin typeface="나눔고딕" pitchFamily="50" charset="-127"/>
                <a:ea typeface="나눔고딕" pitchFamily="50" charset="-127"/>
              </a:rPr>
              <a:t>), </a:t>
            </a:r>
            <a:r>
              <a:rPr lang="ko-KR" altLang="en-US" spc="-100" dirty="0">
                <a:solidFill>
                  <a:schemeClr val="bg1"/>
                </a:solidFill>
                <a:latin typeface="나눔고딕" pitchFamily="50" charset="-127"/>
                <a:ea typeface="나눔고딕" pitchFamily="50" charset="-127"/>
              </a:rPr>
              <a:t>이 채 영</a:t>
            </a:r>
            <a:r>
              <a:rPr lang="en-US" altLang="ko-KR" spc="-100" dirty="0">
                <a:solidFill>
                  <a:schemeClr val="bg1"/>
                </a:solidFill>
                <a:latin typeface="나눔고딕" pitchFamily="50" charset="-127"/>
                <a:ea typeface="나눔고딕" pitchFamily="50" charset="-127"/>
              </a:rPr>
              <a:t>(</a:t>
            </a:r>
            <a:r>
              <a:rPr lang="en-US" altLang="ko-KR" dirty="0">
                <a:solidFill>
                  <a:schemeClr val="bg1"/>
                </a:solidFill>
              </a:rPr>
              <a:t>201802919</a:t>
            </a:r>
            <a:r>
              <a:rPr lang="en-US" altLang="ko-KR" spc="-100" dirty="0">
                <a:solidFill>
                  <a:schemeClr val="bg1"/>
                </a:solidFill>
                <a:latin typeface="나눔고딕" pitchFamily="50" charset="-127"/>
                <a:ea typeface="나눔고딕" pitchFamily="50" charset="-127"/>
              </a:rPr>
              <a:t>)</a:t>
            </a:r>
          </a:p>
        </p:txBody>
      </p:sp>
      <p:sp>
        <p:nvSpPr>
          <p:cNvPr id="9" name="제목 8"/>
          <p:cNvSpPr>
            <a:spLocks noGrp="1"/>
          </p:cNvSpPr>
          <p:nvPr>
            <p:ph type="ctrTitle"/>
          </p:nvPr>
        </p:nvSpPr>
        <p:spPr>
          <a:xfrm>
            <a:off x="255712" y="3660265"/>
            <a:ext cx="8564760" cy="992872"/>
          </a:xfrm>
        </p:spPr>
        <p:txBody>
          <a:bodyPr anchor="t"/>
          <a:lstStyle/>
          <a:p>
            <a:pPr algn="l"/>
            <a:r>
              <a:rPr lang="en-US" altLang="ko-KR" spc="-50" dirty="0"/>
              <a:t>X-Project 5 Team</a:t>
            </a:r>
            <a:endParaRPr lang="ko-KR" altLang="en-US" sz="3200" b="0" spc="-50" dirty="0"/>
          </a:p>
        </p:txBody>
      </p:sp>
      <p:pic>
        <p:nvPicPr>
          <p:cNvPr id="2" name="오디오 1">
            <a:hlinkClick r:id="" action="ppaction://media"/>
            <a:extLst>
              <a:ext uri="{FF2B5EF4-FFF2-40B4-BE49-F238E27FC236}">
                <a16:creationId xmlns:a16="http://schemas.microsoft.com/office/drawing/2014/main" id="{6B0B1953-A7E7-46CB-B90C-7464F34B73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cSld>
  <p:clrMapOvr>
    <a:masterClrMapping/>
  </p:clrMapOvr>
  <p:transition advTm="1033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85800" y="764703"/>
            <a:ext cx="6005240"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3-2.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얼굴인식</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sp>
        <p:nvSpPr>
          <p:cNvPr id="3" name="제목 2">
            <a:extLst>
              <a:ext uri="{FF2B5EF4-FFF2-40B4-BE49-F238E27FC236}">
                <a16:creationId xmlns:a16="http://schemas.microsoft.com/office/drawing/2014/main" id="{C6A09FF3-9219-4B65-9756-01FDE3074487}"/>
              </a:ext>
            </a:extLst>
          </p:cNvPr>
          <p:cNvSpPr>
            <a:spLocks noGrp="1"/>
          </p:cNvSpPr>
          <p:nvPr>
            <p:ph type="ctrTitle"/>
          </p:nvPr>
        </p:nvSpPr>
        <p:spPr>
          <a:xfrm>
            <a:off x="539552" y="4005065"/>
            <a:ext cx="8280920" cy="2088232"/>
          </a:xfrm>
        </p:spPr>
        <p:txBody>
          <a:bodyPr>
            <a:normAutofit/>
          </a:bodyPr>
          <a:lstStyle/>
          <a:p>
            <a:pPr algn="l"/>
            <a:r>
              <a:rPr lang="en-US" altLang="ko-KR" sz="1800" dirty="0"/>
              <a:t>- </a:t>
            </a:r>
            <a:r>
              <a:rPr lang="ko-KR" altLang="en-US" sz="1800" dirty="0"/>
              <a:t>얼굴인식이란 사진이나 동영상에서 사람의 얼굴 생김새를 인식해 신원을 확인할 수 있는 생체인식 기술입니다</a:t>
            </a:r>
            <a:r>
              <a:rPr lang="en-US" altLang="ko-KR" sz="1800" dirty="0"/>
              <a:t>.</a:t>
            </a:r>
            <a:br>
              <a:rPr lang="en-US" altLang="ko-KR" sz="1800" dirty="0"/>
            </a:br>
            <a:br>
              <a:rPr lang="en-US" altLang="ko-KR" sz="1800" dirty="0"/>
            </a:br>
            <a:endParaRPr lang="ko-KR" altLang="en-US" sz="1800" dirty="0"/>
          </a:p>
        </p:txBody>
      </p:sp>
      <p:pic>
        <p:nvPicPr>
          <p:cNvPr id="4" name="그림 3" descr="컴퓨터이(가) 표시된 사진&#10;&#10;자동 생성된 설명">
            <a:extLst>
              <a:ext uri="{FF2B5EF4-FFF2-40B4-BE49-F238E27FC236}">
                <a16:creationId xmlns:a16="http://schemas.microsoft.com/office/drawing/2014/main" id="{D7E57983-81C6-4302-A2B1-46D1309454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700808"/>
            <a:ext cx="7918648" cy="2150544"/>
          </a:xfrm>
          <a:prstGeom prst="rect">
            <a:avLst/>
          </a:prstGeom>
        </p:spPr>
      </p:pic>
      <p:pic>
        <p:nvPicPr>
          <p:cNvPr id="2" name="오디오 1">
            <a:hlinkClick r:id="" action="ppaction://media"/>
            <a:extLst>
              <a:ext uri="{FF2B5EF4-FFF2-40B4-BE49-F238E27FC236}">
                <a16:creationId xmlns:a16="http://schemas.microsoft.com/office/drawing/2014/main" id="{2137DD25-9619-41E8-A12B-FD374FD033F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431921124"/>
      </p:ext>
    </p:extLst>
  </p:cSld>
  <p:clrMapOvr>
    <a:masterClrMapping/>
  </p:clrMapOvr>
  <p:transition advTm="2945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54992" y="764704"/>
            <a:ext cx="6005240"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3-3.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시스템 구성</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pic>
        <p:nvPicPr>
          <p:cNvPr id="5" name="그림 4" descr="스크린샷이(가) 표시된 사진&#10;&#10;자동 생성된 설명">
            <a:extLst>
              <a:ext uri="{FF2B5EF4-FFF2-40B4-BE49-F238E27FC236}">
                <a16:creationId xmlns:a16="http://schemas.microsoft.com/office/drawing/2014/main" id="{2FE6355C-14C9-42E8-B730-A71259C3BE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953" y="1772816"/>
            <a:ext cx="7610092" cy="3968188"/>
          </a:xfrm>
          <a:prstGeom prst="rect">
            <a:avLst/>
          </a:prstGeom>
        </p:spPr>
      </p:pic>
      <p:pic>
        <p:nvPicPr>
          <p:cNvPr id="2" name="오디오 1">
            <a:hlinkClick r:id="" action="ppaction://media"/>
            <a:extLst>
              <a:ext uri="{FF2B5EF4-FFF2-40B4-BE49-F238E27FC236}">
                <a16:creationId xmlns:a16="http://schemas.microsoft.com/office/drawing/2014/main" id="{B3323362-DB6E-4052-B3B7-C827E9A373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699175727"/>
      </p:ext>
    </p:extLst>
  </p:cSld>
  <p:clrMapOvr>
    <a:masterClrMapping/>
  </p:clrMapOvr>
  <p:transition advTm="2540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54992" y="764704"/>
            <a:ext cx="6005240"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4.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기대 효과</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sp>
        <p:nvSpPr>
          <p:cNvPr id="3" name="제목 2">
            <a:extLst>
              <a:ext uri="{FF2B5EF4-FFF2-40B4-BE49-F238E27FC236}">
                <a16:creationId xmlns:a16="http://schemas.microsoft.com/office/drawing/2014/main" id="{C6A09FF3-9219-4B65-9756-01FDE3074487}"/>
              </a:ext>
            </a:extLst>
          </p:cNvPr>
          <p:cNvSpPr>
            <a:spLocks noGrp="1"/>
          </p:cNvSpPr>
          <p:nvPr>
            <p:ph type="ctrTitle"/>
          </p:nvPr>
        </p:nvSpPr>
        <p:spPr>
          <a:xfrm>
            <a:off x="654992" y="1628800"/>
            <a:ext cx="7772400" cy="3888432"/>
          </a:xfrm>
        </p:spPr>
        <p:txBody>
          <a:bodyPr>
            <a:normAutofit fontScale="90000"/>
          </a:bodyPr>
          <a:lstStyle/>
          <a:p>
            <a:pPr algn="l"/>
            <a:r>
              <a:rPr lang="en-US" altLang="ko-KR" sz="2200" dirty="0">
                <a:solidFill>
                  <a:srgbClr val="FFFF00"/>
                </a:solidFill>
                <a:latin typeface="서울남산 장체B" panose="02020603020101020101" pitchFamily="18" charset="-127"/>
                <a:ea typeface="서울남산 장체B" panose="02020603020101020101" pitchFamily="18" charset="-127"/>
              </a:rPr>
              <a:t>1) </a:t>
            </a:r>
            <a:r>
              <a:rPr lang="ko-KR" altLang="en-US" sz="2200" dirty="0">
                <a:solidFill>
                  <a:srgbClr val="FFFF00"/>
                </a:solidFill>
                <a:latin typeface="서울남산 장체B" panose="02020603020101020101" pitchFamily="18" charset="-127"/>
                <a:ea typeface="서울남산 장체B" panose="02020603020101020101" pitchFamily="18" charset="-127"/>
              </a:rPr>
              <a:t>사용자 편의성</a:t>
            </a:r>
            <a:br>
              <a:rPr lang="en-US" altLang="ko-KR" sz="1800" dirty="0">
                <a:latin typeface="서울남산 장체B" panose="02020603020101020101" pitchFamily="18" charset="-127"/>
                <a:ea typeface="서울남산 장체B" panose="02020603020101020101" pitchFamily="18" charset="-127"/>
              </a:rPr>
            </a:br>
            <a:br>
              <a:rPr lang="en-US" altLang="ko-KR" sz="1800" dirty="0">
                <a:latin typeface="서울남산 장체B" panose="02020603020101020101" pitchFamily="18" charset="-127"/>
                <a:ea typeface="서울남산 장체B" panose="02020603020101020101" pitchFamily="18" charset="-127"/>
              </a:rPr>
            </a:br>
            <a:r>
              <a:rPr lang="en-US" altLang="ko-KR" sz="1800" dirty="0">
                <a:latin typeface="서울남산 장체B" panose="02020603020101020101" pitchFamily="18" charset="-127"/>
                <a:ea typeface="서울남산 장체B" panose="02020603020101020101" pitchFamily="18" charset="-127"/>
              </a:rPr>
              <a:t>: </a:t>
            </a:r>
            <a:r>
              <a:rPr lang="ko-KR" altLang="en-US" sz="1800" dirty="0">
                <a:latin typeface="서울남산 장체B" panose="02020603020101020101" pitchFamily="18" charset="-127"/>
                <a:ea typeface="서울남산 장체B" panose="02020603020101020101" pitchFamily="18" charset="-127"/>
              </a:rPr>
              <a:t>비밀번호</a:t>
            </a:r>
            <a:r>
              <a:rPr lang="en-US" altLang="ko-KR" sz="1800" dirty="0">
                <a:latin typeface="서울남산 장체B" panose="02020603020101020101" pitchFamily="18" charset="-127"/>
                <a:ea typeface="서울남산 장체B" panose="02020603020101020101" pitchFamily="18" charset="-127"/>
              </a:rPr>
              <a:t>/</a:t>
            </a:r>
            <a:r>
              <a:rPr lang="ko-KR" altLang="en-US" sz="1800" dirty="0" err="1">
                <a:latin typeface="서울남산 장체B" panose="02020603020101020101" pitchFamily="18" charset="-127"/>
                <a:ea typeface="서울남산 장체B" panose="02020603020101020101" pitchFamily="18" charset="-127"/>
              </a:rPr>
              <a:t>카드키</a:t>
            </a:r>
            <a:r>
              <a:rPr lang="ko-KR" altLang="en-US" sz="1800" dirty="0">
                <a:latin typeface="서울남산 장체B" panose="02020603020101020101" pitchFamily="18" charset="-127"/>
                <a:ea typeface="서울남산 장체B" panose="02020603020101020101" pitchFamily="18" charset="-127"/>
              </a:rPr>
              <a:t> 같은 인증장치가 </a:t>
            </a:r>
            <a:r>
              <a:rPr lang="ko-KR" altLang="en-US" sz="1800" dirty="0" err="1">
                <a:latin typeface="서울남산 장체B" panose="02020603020101020101" pitchFamily="18" charset="-127"/>
                <a:ea typeface="서울남산 장체B" panose="02020603020101020101" pitchFamily="18" charset="-127"/>
              </a:rPr>
              <a:t>필요없어</a:t>
            </a:r>
            <a:r>
              <a:rPr lang="ko-KR" altLang="en-US" sz="1800" dirty="0">
                <a:latin typeface="서울남산 장체B" panose="02020603020101020101" pitchFamily="18" charset="-127"/>
                <a:ea typeface="서울남산 장체B" panose="02020603020101020101" pitchFamily="18" charset="-127"/>
              </a:rPr>
              <a:t> 분실이나 도난문제 없이 사용자 편의성을 개선할 수 있습니다</a:t>
            </a:r>
            <a:r>
              <a:rPr lang="en-US" altLang="ko-KR" sz="1800" dirty="0">
                <a:latin typeface="서울남산 장체B" panose="02020603020101020101" pitchFamily="18" charset="-127"/>
                <a:ea typeface="서울남산 장체B" panose="02020603020101020101" pitchFamily="18" charset="-127"/>
              </a:rPr>
              <a:t>, </a:t>
            </a:r>
            <a:br>
              <a:rPr lang="en-US" altLang="ko-KR" sz="1800" dirty="0">
                <a:latin typeface="서울남산 장체B" panose="02020603020101020101" pitchFamily="18" charset="-127"/>
                <a:ea typeface="서울남산 장체B" panose="02020603020101020101" pitchFamily="18" charset="-127"/>
              </a:rPr>
            </a:br>
            <a:r>
              <a:rPr lang="ko-KR" altLang="en-US" sz="1800" dirty="0">
                <a:latin typeface="서울남산 장체B" panose="02020603020101020101" pitchFamily="18" charset="-127"/>
                <a:ea typeface="서울남산 장체B" panose="02020603020101020101" pitchFamily="18" charset="-127"/>
              </a:rPr>
              <a:t>또한 빠르고 편한 인증과 비접촉식 인증을 통한 위생성을 </a:t>
            </a:r>
            <a:r>
              <a:rPr lang="ko-KR" altLang="en-US" sz="1800" dirty="0" err="1">
                <a:latin typeface="서울남산 장체B" panose="02020603020101020101" pitchFamily="18" charset="-127"/>
                <a:ea typeface="서울남산 장체B" panose="02020603020101020101" pitchFamily="18" charset="-127"/>
              </a:rPr>
              <a:t>갖출수</a:t>
            </a:r>
            <a:r>
              <a:rPr lang="ko-KR" altLang="en-US" sz="1800" dirty="0">
                <a:latin typeface="서울남산 장체B" panose="02020603020101020101" pitchFamily="18" charset="-127"/>
                <a:ea typeface="서울남산 장체B" panose="02020603020101020101" pitchFamily="18" charset="-127"/>
              </a:rPr>
              <a:t> 있습니다</a:t>
            </a:r>
            <a:r>
              <a:rPr lang="en-US" altLang="ko-KR" sz="1800" dirty="0">
                <a:latin typeface="서울남산 장체B" panose="02020603020101020101" pitchFamily="18" charset="-127"/>
                <a:ea typeface="서울남산 장체B" panose="02020603020101020101" pitchFamily="18" charset="-127"/>
              </a:rPr>
              <a:t>.</a:t>
            </a:r>
            <a:br>
              <a:rPr lang="en-US" altLang="ko-KR" sz="1800" dirty="0">
                <a:latin typeface="서울남산 장체B" panose="02020603020101020101" pitchFamily="18" charset="-127"/>
                <a:ea typeface="서울남산 장체B" panose="02020603020101020101" pitchFamily="18" charset="-127"/>
              </a:rPr>
            </a:br>
            <a:br>
              <a:rPr lang="en-US" altLang="ko-KR" sz="1800" dirty="0">
                <a:latin typeface="서울남산 장체B" panose="02020603020101020101" pitchFamily="18" charset="-127"/>
                <a:ea typeface="서울남산 장체B" panose="02020603020101020101" pitchFamily="18" charset="-127"/>
              </a:rPr>
            </a:br>
            <a:r>
              <a:rPr lang="en-US" altLang="ko-KR" sz="2200" dirty="0">
                <a:solidFill>
                  <a:srgbClr val="FFFF00"/>
                </a:solidFill>
                <a:latin typeface="서울남산 장체B" panose="02020603020101020101" pitchFamily="18" charset="-127"/>
                <a:ea typeface="서울남산 장체B" panose="02020603020101020101" pitchFamily="18" charset="-127"/>
              </a:rPr>
              <a:t>2) </a:t>
            </a:r>
            <a:r>
              <a:rPr lang="ko-KR" altLang="en-US" sz="2200" dirty="0">
                <a:solidFill>
                  <a:srgbClr val="FFFF00"/>
                </a:solidFill>
                <a:latin typeface="서울남산 장체B" panose="02020603020101020101" pitchFamily="18" charset="-127"/>
                <a:ea typeface="서울남산 장체B" panose="02020603020101020101" pitchFamily="18" charset="-127"/>
              </a:rPr>
              <a:t>보안성</a:t>
            </a:r>
            <a:br>
              <a:rPr lang="en-US" altLang="ko-KR" sz="1800" dirty="0">
                <a:latin typeface="서울남산 장체B" panose="02020603020101020101" pitchFamily="18" charset="-127"/>
                <a:ea typeface="서울남산 장체B" panose="02020603020101020101" pitchFamily="18" charset="-127"/>
              </a:rPr>
            </a:br>
            <a:br>
              <a:rPr lang="en-US" altLang="ko-KR" sz="1800" dirty="0">
                <a:latin typeface="서울남산 장체B" panose="02020603020101020101" pitchFamily="18" charset="-127"/>
                <a:ea typeface="서울남산 장체B" panose="02020603020101020101" pitchFamily="18" charset="-127"/>
              </a:rPr>
            </a:br>
            <a:r>
              <a:rPr lang="en-US" altLang="ko-KR" sz="1800" dirty="0">
                <a:latin typeface="서울남산 장체B" panose="02020603020101020101" pitchFamily="18" charset="-127"/>
                <a:ea typeface="서울남산 장체B" panose="02020603020101020101" pitchFamily="18" charset="-127"/>
              </a:rPr>
              <a:t>: </a:t>
            </a:r>
            <a:r>
              <a:rPr lang="ko-KR" altLang="en-US" sz="1800" dirty="0">
                <a:latin typeface="서울남산 장체B" panose="02020603020101020101" pitchFamily="18" charset="-127"/>
                <a:ea typeface="서울남산 장체B" panose="02020603020101020101" pitchFamily="18" charset="-127"/>
              </a:rPr>
              <a:t>개인의 고유한 생물학적 정보를 이용한 기술로 보안성을 </a:t>
            </a:r>
            <a:r>
              <a:rPr lang="ko-KR" altLang="en-US" sz="1800" dirty="0" err="1">
                <a:latin typeface="서울남산 장체B" panose="02020603020101020101" pitchFamily="18" charset="-127"/>
                <a:ea typeface="서울남산 장체B" panose="02020603020101020101" pitchFamily="18" charset="-127"/>
              </a:rPr>
              <a:t>높일수</a:t>
            </a:r>
            <a:r>
              <a:rPr lang="ko-KR" altLang="en-US" sz="1800" dirty="0">
                <a:latin typeface="서울남산 장체B" panose="02020603020101020101" pitchFamily="18" charset="-127"/>
                <a:ea typeface="서울남산 장체B" panose="02020603020101020101" pitchFamily="18" charset="-127"/>
              </a:rPr>
              <a:t> 있습니다</a:t>
            </a:r>
            <a:r>
              <a:rPr lang="en-US" altLang="ko-KR" sz="1800" dirty="0">
                <a:latin typeface="서울남산 장체B" panose="02020603020101020101" pitchFamily="18" charset="-127"/>
                <a:ea typeface="서울남산 장체B" panose="02020603020101020101" pitchFamily="18" charset="-127"/>
              </a:rPr>
              <a:t>.</a:t>
            </a:r>
            <a:br>
              <a:rPr lang="en-US" altLang="ko-KR" sz="1800" dirty="0">
                <a:latin typeface="서울남산 장체B" panose="02020603020101020101" pitchFamily="18" charset="-127"/>
                <a:ea typeface="서울남산 장체B" panose="02020603020101020101" pitchFamily="18" charset="-127"/>
              </a:rPr>
            </a:br>
            <a:br>
              <a:rPr lang="en-US" altLang="ko-KR" sz="1800" dirty="0">
                <a:latin typeface="서울남산 장체B" panose="02020603020101020101" pitchFamily="18" charset="-127"/>
                <a:ea typeface="서울남산 장체B" panose="02020603020101020101" pitchFamily="18" charset="-127"/>
              </a:rPr>
            </a:br>
            <a:r>
              <a:rPr lang="en-US" altLang="ko-KR" sz="2200" dirty="0">
                <a:solidFill>
                  <a:srgbClr val="FFFF00"/>
                </a:solidFill>
                <a:latin typeface="서울남산 장체B" panose="02020603020101020101" pitchFamily="18" charset="-127"/>
                <a:ea typeface="서울남산 장체B" panose="02020603020101020101" pitchFamily="18" charset="-127"/>
              </a:rPr>
              <a:t>3) </a:t>
            </a:r>
            <a:r>
              <a:rPr lang="ko-KR" altLang="en-US" sz="2200" dirty="0">
                <a:solidFill>
                  <a:srgbClr val="FFFF00"/>
                </a:solidFill>
                <a:latin typeface="서울남산 장체B" panose="02020603020101020101" pitchFamily="18" charset="-127"/>
                <a:ea typeface="서울남산 장체B" panose="02020603020101020101" pitchFamily="18" charset="-127"/>
              </a:rPr>
              <a:t>접근성</a:t>
            </a:r>
            <a:r>
              <a:rPr lang="en-US" altLang="ko-KR" sz="2200" dirty="0">
                <a:solidFill>
                  <a:srgbClr val="FFFF00"/>
                </a:solidFill>
                <a:latin typeface="서울남산 장체B" panose="02020603020101020101" pitchFamily="18" charset="-127"/>
                <a:ea typeface="서울남산 장체B" panose="02020603020101020101" pitchFamily="18" charset="-127"/>
              </a:rPr>
              <a:t>/</a:t>
            </a:r>
            <a:r>
              <a:rPr lang="ko-KR" altLang="en-US" sz="2200" dirty="0">
                <a:solidFill>
                  <a:srgbClr val="FFFF00"/>
                </a:solidFill>
                <a:latin typeface="서울남산 장체B" panose="02020603020101020101" pitchFamily="18" charset="-127"/>
                <a:ea typeface="서울남산 장체B" panose="02020603020101020101" pitchFamily="18" charset="-127"/>
              </a:rPr>
              <a:t>효율성</a:t>
            </a:r>
            <a:br>
              <a:rPr lang="en-US" altLang="ko-KR" sz="1800" dirty="0">
                <a:latin typeface="서울남산 장체B" panose="02020603020101020101" pitchFamily="18" charset="-127"/>
                <a:ea typeface="서울남산 장체B" panose="02020603020101020101" pitchFamily="18" charset="-127"/>
              </a:rPr>
            </a:br>
            <a:br>
              <a:rPr lang="en-US" altLang="ko-KR" sz="1800" dirty="0">
                <a:latin typeface="서울남산 장체B" panose="02020603020101020101" pitchFamily="18" charset="-127"/>
                <a:ea typeface="서울남산 장체B" panose="02020603020101020101" pitchFamily="18" charset="-127"/>
              </a:rPr>
            </a:br>
            <a:r>
              <a:rPr lang="en-US" altLang="ko-KR" sz="1800" dirty="0">
                <a:latin typeface="서울남산 장체B" panose="02020603020101020101" pitchFamily="18" charset="-127"/>
                <a:ea typeface="서울남산 장체B" panose="02020603020101020101" pitchFamily="18" charset="-127"/>
              </a:rPr>
              <a:t>: </a:t>
            </a:r>
            <a:r>
              <a:rPr lang="ko-KR" altLang="en-US" sz="1800" dirty="0">
                <a:latin typeface="서울남산 장체B" panose="02020603020101020101" pitchFamily="18" charset="-127"/>
                <a:ea typeface="서울남산 장체B" panose="02020603020101020101" pitchFamily="18" charset="-127"/>
              </a:rPr>
              <a:t>시중에 나와있는 얼굴인식 방식과 달리</a:t>
            </a:r>
            <a:br>
              <a:rPr lang="ko-KR" altLang="en-US" sz="1800" dirty="0">
                <a:latin typeface="서울남산 장체B" panose="02020603020101020101" pitchFamily="18" charset="-127"/>
                <a:ea typeface="서울남산 장체B" panose="02020603020101020101" pitchFamily="18" charset="-127"/>
              </a:rPr>
            </a:br>
            <a:r>
              <a:rPr lang="ko-KR" altLang="en-US" sz="1800" dirty="0">
                <a:latin typeface="서울남산 장체B" panose="02020603020101020101" pitchFamily="18" charset="-127"/>
                <a:ea typeface="서울남산 장체B" panose="02020603020101020101" pitchFamily="18" charset="-127"/>
              </a:rPr>
              <a:t>센서와 앱을 이용하여 사용자 접근성을 높이고 구축비용을 대폭 </a:t>
            </a:r>
            <a:r>
              <a:rPr lang="ko-KR" altLang="en-US" sz="1800" dirty="0" err="1">
                <a:latin typeface="서울남산 장체B" panose="02020603020101020101" pitchFamily="18" charset="-127"/>
                <a:ea typeface="서울남산 장체B" panose="02020603020101020101" pitchFamily="18" charset="-127"/>
              </a:rPr>
              <a:t>감소시킬수</a:t>
            </a:r>
            <a:r>
              <a:rPr lang="ko-KR" altLang="en-US" sz="1800" dirty="0">
                <a:latin typeface="서울남산 장체B" panose="02020603020101020101" pitchFamily="18" charset="-127"/>
                <a:ea typeface="서울남산 장체B" panose="02020603020101020101" pitchFamily="18" charset="-127"/>
              </a:rPr>
              <a:t> 있습니다</a:t>
            </a:r>
            <a:r>
              <a:rPr lang="en-US" altLang="ko-KR" sz="1800" dirty="0">
                <a:latin typeface="서울남산 장체B" panose="02020603020101020101" pitchFamily="18" charset="-127"/>
                <a:ea typeface="서울남산 장체B" panose="02020603020101020101" pitchFamily="18" charset="-127"/>
              </a:rPr>
              <a:t>.</a:t>
            </a:r>
            <a:br>
              <a:rPr lang="en-US" altLang="ko-KR" sz="1800" dirty="0"/>
            </a:br>
            <a:br>
              <a:rPr lang="en-US" altLang="ko-KR" sz="1800" dirty="0"/>
            </a:br>
            <a:endParaRPr lang="ko-KR" altLang="en-US" sz="1800" dirty="0"/>
          </a:p>
        </p:txBody>
      </p:sp>
      <p:pic>
        <p:nvPicPr>
          <p:cNvPr id="4" name="오디오 3">
            <a:hlinkClick r:id="" action="ppaction://media"/>
            <a:extLst>
              <a:ext uri="{FF2B5EF4-FFF2-40B4-BE49-F238E27FC236}">
                <a16:creationId xmlns:a16="http://schemas.microsoft.com/office/drawing/2014/main" id="{54B7796F-51E2-4AE6-9696-820E6805873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1234590460"/>
      </p:ext>
    </p:extLst>
  </p:cSld>
  <p:clrMapOvr>
    <a:masterClrMapping/>
  </p:clrMapOvr>
  <p:transition advTm="774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54992" y="764704"/>
            <a:ext cx="5141144"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5-1.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개발 일정</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graphicFrame>
        <p:nvGraphicFramePr>
          <p:cNvPr id="2" name="표 3">
            <a:extLst>
              <a:ext uri="{FF2B5EF4-FFF2-40B4-BE49-F238E27FC236}">
                <a16:creationId xmlns:a16="http://schemas.microsoft.com/office/drawing/2014/main" id="{B7AAC7DF-7638-4793-AF48-5AE29CEAEA02}"/>
              </a:ext>
            </a:extLst>
          </p:cNvPr>
          <p:cNvGraphicFramePr>
            <a:graphicFrameLocks noGrp="1"/>
          </p:cNvGraphicFramePr>
          <p:nvPr>
            <p:extLst>
              <p:ext uri="{D42A27DB-BD31-4B8C-83A1-F6EECF244321}">
                <p14:modId xmlns:p14="http://schemas.microsoft.com/office/powerpoint/2010/main" val="2342258120"/>
              </p:ext>
            </p:extLst>
          </p:nvPr>
        </p:nvGraphicFramePr>
        <p:xfrm>
          <a:off x="1524000" y="1628800"/>
          <a:ext cx="6475627" cy="4074160"/>
        </p:xfrm>
        <a:graphic>
          <a:graphicData uri="http://schemas.openxmlformats.org/drawingml/2006/table">
            <a:tbl>
              <a:tblPr firstRow="1" bandRow="1">
                <a:tableStyleId>{5C22544A-7EE6-4342-B048-85BDC9FD1C3A}</a:tableStyleId>
              </a:tblPr>
              <a:tblGrid>
                <a:gridCol w="1000055">
                  <a:extLst>
                    <a:ext uri="{9D8B030D-6E8A-4147-A177-3AD203B41FA5}">
                      <a16:colId xmlns:a16="http://schemas.microsoft.com/office/drawing/2014/main" val="1554307913"/>
                    </a:ext>
                  </a:extLst>
                </a:gridCol>
                <a:gridCol w="1673228">
                  <a:extLst>
                    <a:ext uri="{9D8B030D-6E8A-4147-A177-3AD203B41FA5}">
                      <a16:colId xmlns:a16="http://schemas.microsoft.com/office/drawing/2014/main" val="789000007"/>
                    </a:ext>
                  </a:extLst>
                </a:gridCol>
                <a:gridCol w="992291">
                  <a:extLst>
                    <a:ext uri="{9D8B030D-6E8A-4147-A177-3AD203B41FA5}">
                      <a16:colId xmlns:a16="http://schemas.microsoft.com/office/drawing/2014/main" val="1483535886"/>
                    </a:ext>
                  </a:extLst>
                </a:gridCol>
                <a:gridCol w="894594">
                  <a:extLst>
                    <a:ext uri="{9D8B030D-6E8A-4147-A177-3AD203B41FA5}">
                      <a16:colId xmlns:a16="http://schemas.microsoft.com/office/drawing/2014/main" val="107940349"/>
                    </a:ext>
                  </a:extLst>
                </a:gridCol>
                <a:gridCol w="915404">
                  <a:extLst>
                    <a:ext uri="{9D8B030D-6E8A-4147-A177-3AD203B41FA5}">
                      <a16:colId xmlns:a16="http://schemas.microsoft.com/office/drawing/2014/main" val="3205569476"/>
                    </a:ext>
                  </a:extLst>
                </a:gridCol>
                <a:gridCol w="1000055">
                  <a:extLst>
                    <a:ext uri="{9D8B030D-6E8A-4147-A177-3AD203B41FA5}">
                      <a16:colId xmlns:a16="http://schemas.microsoft.com/office/drawing/2014/main" val="3044839736"/>
                    </a:ext>
                  </a:extLst>
                </a:gridCol>
              </a:tblGrid>
              <a:tr h="139040">
                <a:tc>
                  <a:txBody>
                    <a:bodyPr/>
                    <a:lstStyle/>
                    <a:p>
                      <a:pPr latinLnBrk="1"/>
                      <a:r>
                        <a:rPr lang="ko-KR" altLang="en-US" dirty="0">
                          <a:latin typeface="DX인생극장B" panose="02020600000000000000" pitchFamily="18" charset="-127"/>
                          <a:ea typeface="DX인생극장B" panose="02020600000000000000" pitchFamily="18" charset="-127"/>
                        </a:rPr>
                        <a:t>단계</a:t>
                      </a:r>
                    </a:p>
                  </a:txBody>
                  <a:tcPr/>
                </a:tc>
                <a:tc>
                  <a:txBody>
                    <a:bodyPr/>
                    <a:lstStyle/>
                    <a:p>
                      <a:pPr latinLnBrk="1"/>
                      <a:r>
                        <a:rPr lang="ko-KR" altLang="en-US" dirty="0">
                          <a:latin typeface="DX인생극장B" panose="02020600000000000000" pitchFamily="18" charset="-127"/>
                          <a:ea typeface="DX인생극장B" panose="02020600000000000000" pitchFamily="18" charset="-127"/>
                        </a:rPr>
                        <a:t>계획</a:t>
                      </a:r>
                    </a:p>
                  </a:txBody>
                  <a:tcPr/>
                </a:tc>
                <a:tc>
                  <a:txBody>
                    <a:bodyPr/>
                    <a:lstStyle/>
                    <a:p>
                      <a:pPr latinLnBrk="1"/>
                      <a:r>
                        <a:rPr lang="en-US" altLang="ko-KR" dirty="0">
                          <a:latin typeface="DX인생극장B" panose="02020600000000000000" pitchFamily="18" charset="-127"/>
                          <a:ea typeface="DX인생극장B" panose="02020600000000000000" pitchFamily="18" charset="-127"/>
                        </a:rPr>
                        <a:t>1</a:t>
                      </a:r>
                      <a:r>
                        <a:rPr lang="ko-KR" altLang="en-US" dirty="0">
                          <a:latin typeface="DX인생극장B" panose="02020600000000000000" pitchFamily="18" charset="-127"/>
                          <a:ea typeface="DX인생극장B" panose="02020600000000000000" pitchFamily="18" charset="-127"/>
                        </a:rPr>
                        <a:t>주차</a:t>
                      </a:r>
                    </a:p>
                  </a:txBody>
                  <a:tcPr/>
                </a:tc>
                <a:tc>
                  <a:txBody>
                    <a:bodyPr/>
                    <a:lstStyle/>
                    <a:p>
                      <a:pPr latinLnBrk="1"/>
                      <a:r>
                        <a:rPr lang="en-US" altLang="ko-KR" dirty="0">
                          <a:latin typeface="DX인생극장B" panose="02020600000000000000" pitchFamily="18" charset="-127"/>
                          <a:ea typeface="DX인생극장B" panose="02020600000000000000" pitchFamily="18" charset="-127"/>
                        </a:rPr>
                        <a:t>2</a:t>
                      </a:r>
                      <a:r>
                        <a:rPr lang="ko-KR" altLang="en-US" dirty="0">
                          <a:latin typeface="DX인생극장B" panose="02020600000000000000" pitchFamily="18" charset="-127"/>
                          <a:ea typeface="DX인생극장B" panose="02020600000000000000" pitchFamily="18" charset="-127"/>
                        </a:rPr>
                        <a:t>주차</a:t>
                      </a:r>
                    </a:p>
                  </a:txBody>
                  <a:tcPr/>
                </a:tc>
                <a:tc>
                  <a:txBody>
                    <a:bodyPr/>
                    <a:lstStyle/>
                    <a:p>
                      <a:pPr latinLnBrk="1"/>
                      <a:r>
                        <a:rPr lang="en-US" altLang="ko-KR" dirty="0">
                          <a:latin typeface="DX인생극장B" panose="02020600000000000000" pitchFamily="18" charset="-127"/>
                          <a:ea typeface="DX인생극장B" panose="02020600000000000000" pitchFamily="18" charset="-127"/>
                        </a:rPr>
                        <a:t>3</a:t>
                      </a:r>
                      <a:r>
                        <a:rPr lang="ko-KR" altLang="en-US" dirty="0">
                          <a:latin typeface="DX인생극장B" panose="02020600000000000000" pitchFamily="18" charset="-127"/>
                          <a:ea typeface="DX인생극장B" panose="02020600000000000000" pitchFamily="18" charset="-127"/>
                        </a:rPr>
                        <a:t>주차</a:t>
                      </a:r>
                    </a:p>
                  </a:txBody>
                  <a:tcPr/>
                </a:tc>
                <a:tc>
                  <a:txBody>
                    <a:bodyPr/>
                    <a:lstStyle/>
                    <a:p>
                      <a:pPr latinLnBrk="1"/>
                      <a:r>
                        <a:rPr lang="en-US" altLang="ko-KR" dirty="0">
                          <a:latin typeface="DX인생극장B" panose="02020600000000000000" pitchFamily="18" charset="-127"/>
                          <a:ea typeface="DX인생극장B" panose="02020600000000000000" pitchFamily="18" charset="-127"/>
                        </a:rPr>
                        <a:t>4</a:t>
                      </a:r>
                      <a:r>
                        <a:rPr lang="ko-KR" altLang="en-US" dirty="0">
                          <a:latin typeface="DX인생극장B" panose="02020600000000000000" pitchFamily="18" charset="-127"/>
                          <a:ea typeface="DX인생극장B" panose="02020600000000000000" pitchFamily="18" charset="-127"/>
                        </a:rPr>
                        <a:t>주차</a:t>
                      </a:r>
                    </a:p>
                  </a:txBody>
                  <a:tcPr/>
                </a:tc>
                <a:extLst>
                  <a:ext uri="{0D108BD9-81ED-4DB2-BD59-A6C34878D82A}">
                    <a16:rowId xmlns:a16="http://schemas.microsoft.com/office/drawing/2014/main" val="2698953930"/>
                  </a:ext>
                </a:extLst>
              </a:tr>
              <a:tr h="370840">
                <a:tc rowSpan="3">
                  <a:txBody>
                    <a:bodyPr/>
                    <a:lstStyle/>
                    <a:p>
                      <a:pPr latinLnBrk="1"/>
                      <a:r>
                        <a:rPr lang="ko-KR" altLang="en-US" dirty="0">
                          <a:latin typeface="DX인생극장B" panose="02020600000000000000" pitchFamily="18" charset="-127"/>
                          <a:ea typeface="DX인생극장B" panose="02020600000000000000" pitchFamily="18" charset="-127"/>
                        </a:rPr>
                        <a:t>기획</a:t>
                      </a:r>
                    </a:p>
                  </a:txBody>
                  <a:tcPr/>
                </a:tc>
                <a:tc>
                  <a:txBody>
                    <a:bodyPr/>
                    <a:lstStyle/>
                    <a:p>
                      <a:pPr latinLnBrk="1"/>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주제선정</a:t>
                      </a:r>
                    </a:p>
                  </a:txBody>
                  <a:tcPr/>
                </a:tc>
                <a:tc>
                  <a:txBody>
                    <a:bodyPr/>
                    <a:lstStyle/>
                    <a:p>
                      <a:pPr latinLnBrk="1"/>
                      <a:endParaRPr lang="ko-KR" altLang="en-US" sz="1200" dirty="0">
                        <a:highlight>
                          <a:srgbClr val="FFFF00"/>
                        </a:highlight>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extLst>
                  <a:ext uri="{0D108BD9-81ED-4DB2-BD59-A6C34878D82A}">
                    <a16:rowId xmlns:a16="http://schemas.microsoft.com/office/drawing/2014/main" val="2398715581"/>
                  </a:ext>
                </a:extLst>
              </a:tr>
              <a:tr h="370840">
                <a:tc vMerge="1">
                  <a:txBody>
                    <a:bodyPr/>
                    <a:lstStyle/>
                    <a:p>
                      <a:pPr latinLnBrk="1"/>
                      <a:endParaRPr lang="ko-KR" altLang="en-US" dirty="0"/>
                    </a:p>
                  </a:txBody>
                  <a:tcPr/>
                </a:tc>
                <a:tc>
                  <a:txBody>
                    <a:bodyPr/>
                    <a:lstStyle/>
                    <a:p>
                      <a:pPr latinLnBrk="1"/>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프로젝트 계획수립</a:t>
                      </a:r>
                    </a:p>
                  </a:txBody>
                  <a:tcPr/>
                </a:tc>
                <a:tc>
                  <a:txBody>
                    <a:bodyPr/>
                    <a:lstStyle/>
                    <a:p>
                      <a:pPr latinLnBrk="1"/>
                      <a:endParaRPr lang="ko-KR" altLang="en-US" sz="1200" dirty="0">
                        <a:highlight>
                          <a:srgbClr val="FFFF00"/>
                        </a:highlight>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extLst>
                  <a:ext uri="{0D108BD9-81ED-4DB2-BD59-A6C34878D82A}">
                    <a16:rowId xmlns:a16="http://schemas.microsoft.com/office/drawing/2014/main" val="875328584"/>
                  </a:ext>
                </a:extLst>
              </a:tr>
              <a:tr h="370840">
                <a:tc vMerge="1">
                  <a:txBody>
                    <a:bodyPr/>
                    <a:lstStyle/>
                    <a:p>
                      <a:pPr latinLnBrk="1"/>
                      <a:endParaRPr lang="ko-KR" altLang="en-US" dirty="0"/>
                    </a:p>
                  </a:txBody>
                  <a:tcPr/>
                </a:tc>
                <a:tc>
                  <a:txBody>
                    <a:bodyPr/>
                    <a:lstStyle/>
                    <a:p>
                      <a:pPr latinLnBrk="1"/>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제안서 작성</a:t>
                      </a:r>
                    </a:p>
                  </a:txBody>
                  <a:tcPr/>
                </a:tc>
                <a:tc>
                  <a:txBody>
                    <a:bodyPr/>
                    <a:lstStyle/>
                    <a:p>
                      <a:pPr latinLnBrk="1"/>
                      <a:endParaRPr lang="ko-KR" altLang="en-US" sz="1200" dirty="0">
                        <a:highlight>
                          <a:srgbClr val="FFFF00"/>
                        </a:highlight>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extLst>
                  <a:ext uri="{0D108BD9-81ED-4DB2-BD59-A6C34878D82A}">
                    <a16:rowId xmlns:a16="http://schemas.microsoft.com/office/drawing/2014/main" val="141999890"/>
                  </a:ext>
                </a:extLst>
              </a:tr>
              <a:tr h="370840">
                <a:tc rowSpan="5">
                  <a:txBody>
                    <a:bodyPr/>
                    <a:lstStyle/>
                    <a:p>
                      <a:pPr latinLnBrk="1"/>
                      <a:r>
                        <a:rPr lang="ko-KR" altLang="en-US" dirty="0">
                          <a:latin typeface="DX인생극장B" panose="02020600000000000000" pitchFamily="18" charset="-127"/>
                          <a:ea typeface="DX인생극장B" panose="02020600000000000000" pitchFamily="18" charset="-127"/>
                        </a:rPr>
                        <a:t>개발</a:t>
                      </a:r>
                    </a:p>
                  </a:txBody>
                  <a:tcPr/>
                </a:tc>
                <a:tc>
                  <a:txBody>
                    <a:bodyPr/>
                    <a:lstStyle/>
                    <a:p>
                      <a:pPr latinLnBrk="1"/>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관련지식학습</a:t>
                      </a: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extLst>
                  <a:ext uri="{0D108BD9-81ED-4DB2-BD59-A6C34878D82A}">
                    <a16:rowId xmlns:a16="http://schemas.microsoft.com/office/drawing/2014/main" val="3407776840"/>
                  </a:ext>
                </a:extLst>
              </a:tr>
              <a:tr h="370840">
                <a:tc vMerge="1">
                  <a:txBody>
                    <a:bodyPr/>
                    <a:lstStyle/>
                    <a:p>
                      <a:pPr latinLnBrk="1"/>
                      <a:endParaRPr lang="ko-KR" altLang="en-US" dirty="0"/>
                    </a:p>
                  </a:txBody>
                  <a:tcPr/>
                </a:tc>
                <a:tc>
                  <a:txBody>
                    <a:bodyPr/>
                    <a:lstStyle/>
                    <a:p>
                      <a:pPr latinLnBrk="1"/>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안드로이드 </a:t>
                      </a:r>
                      <a:r>
                        <a:rPr lang="ko-KR" altLang="en-US" sz="1200" dirty="0" err="1">
                          <a:latin typeface="Malgun Gothic Semilight" panose="020B0503020000020004" pitchFamily="34" charset="-127"/>
                          <a:ea typeface="Malgun Gothic Semilight" panose="020B0503020000020004" pitchFamily="34" charset="-127"/>
                          <a:cs typeface="Malgun Gothic Semilight" panose="020B0503020000020004" pitchFamily="34" charset="-127"/>
                        </a:rPr>
                        <a:t>앱개발</a:t>
                      </a:r>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extLst>
                  <a:ext uri="{0D108BD9-81ED-4DB2-BD59-A6C34878D82A}">
                    <a16:rowId xmlns:a16="http://schemas.microsoft.com/office/drawing/2014/main" val="3520842208"/>
                  </a:ext>
                </a:extLst>
              </a:tr>
              <a:tr h="370840">
                <a:tc vMerge="1">
                  <a:txBody>
                    <a:bodyPr/>
                    <a:lstStyle/>
                    <a:p>
                      <a:pPr latinLnBrk="1"/>
                      <a:endParaRPr lang="ko-KR" altLang="en-US" dirty="0"/>
                    </a:p>
                  </a:txBody>
                  <a:tcPr/>
                </a:tc>
                <a:tc>
                  <a:txBody>
                    <a:bodyPr/>
                    <a:lstStyle/>
                    <a:p>
                      <a:pPr latinLnBrk="1"/>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라즈베리 연결</a:t>
                      </a:r>
                      <a:endParaRPr lang="en-US" altLang="ko-KR"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extLst>
                  <a:ext uri="{0D108BD9-81ED-4DB2-BD59-A6C34878D82A}">
                    <a16:rowId xmlns:a16="http://schemas.microsoft.com/office/drawing/2014/main" val="979113636"/>
                  </a:ext>
                </a:extLst>
              </a:tr>
              <a:tr h="370840">
                <a:tc vMerge="1">
                  <a:txBody>
                    <a:bodyPr/>
                    <a:lstStyle/>
                    <a:p>
                      <a:pPr latinLnBrk="1"/>
                      <a:endParaRPr lang="ko-KR" altLang="en-US" dirty="0"/>
                    </a:p>
                  </a:txBody>
                  <a:tcPr/>
                </a:tc>
                <a:tc>
                  <a:txBody>
                    <a:bodyPr/>
                    <a:lstStyle/>
                    <a:p>
                      <a:pPr latinLnBrk="1"/>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웹 서버 구축</a:t>
                      </a: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extLst>
                  <a:ext uri="{0D108BD9-81ED-4DB2-BD59-A6C34878D82A}">
                    <a16:rowId xmlns:a16="http://schemas.microsoft.com/office/drawing/2014/main" val="451360109"/>
                  </a:ext>
                </a:extLst>
              </a:tr>
              <a:tr h="370840">
                <a:tc vMerge="1">
                  <a:txBody>
                    <a:bodyPr/>
                    <a:lstStyle/>
                    <a:p>
                      <a:pPr latinLnBrk="1"/>
                      <a:endParaRPr lang="ko-KR" altLang="en-US" dirty="0">
                        <a:latin typeface="DX인생극장B" panose="02020600000000000000" pitchFamily="18" charset="-127"/>
                        <a:ea typeface="DX인생극장B" panose="02020600000000000000" pitchFamily="18" charset="-127"/>
                      </a:endParaRPr>
                    </a:p>
                  </a:txBody>
                  <a:tcPr/>
                </a:tc>
                <a:tc>
                  <a:txBody>
                    <a:bodyPr/>
                    <a:lstStyle/>
                    <a:p>
                      <a:pPr latinLnBrk="1"/>
                      <a:r>
                        <a:rPr lang="ko-KR" altLang="en-US" sz="1200" dirty="0" err="1">
                          <a:latin typeface="Malgun Gothic Semilight" panose="020B0503020000020004" pitchFamily="34" charset="-127"/>
                          <a:ea typeface="Malgun Gothic Semilight" panose="020B0503020000020004" pitchFamily="34" charset="-127"/>
                          <a:cs typeface="Malgun Gothic Semilight" panose="020B0503020000020004" pitchFamily="34" charset="-127"/>
                        </a:rPr>
                        <a:t>머신러닝</a:t>
                      </a:r>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 얼굴인식</a:t>
                      </a: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extLst>
                  <a:ext uri="{0D108BD9-81ED-4DB2-BD59-A6C34878D82A}">
                    <a16:rowId xmlns:a16="http://schemas.microsoft.com/office/drawing/2014/main" val="2669987012"/>
                  </a:ext>
                </a:extLst>
              </a:tr>
              <a:tr h="370840">
                <a:tc rowSpan="2">
                  <a:txBody>
                    <a:bodyPr/>
                    <a:lstStyle/>
                    <a:p>
                      <a:pPr latinLnBrk="1"/>
                      <a:r>
                        <a:rPr lang="ko-KR" altLang="en-US" dirty="0">
                          <a:latin typeface="DX인생극장B" panose="02020600000000000000" pitchFamily="18" charset="-127"/>
                          <a:ea typeface="DX인생극장B" panose="02020600000000000000" pitchFamily="18" charset="-127"/>
                        </a:rPr>
                        <a:t>최종</a:t>
                      </a:r>
                    </a:p>
                  </a:txBody>
                  <a:tcPr/>
                </a:tc>
                <a:tc>
                  <a:txBody>
                    <a:bodyPr/>
                    <a:lstStyle/>
                    <a:p>
                      <a:pPr latinLnBrk="1"/>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디버깅 및 최적화</a:t>
                      </a:r>
                    </a:p>
                  </a:txBody>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extLst>
                  <a:ext uri="{0D108BD9-81ED-4DB2-BD59-A6C34878D82A}">
                    <a16:rowId xmlns:a16="http://schemas.microsoft.com/office/drawing/2014/main" val="2351620098"/>
                  </a:ext>
                </a:extLst>
              </a:tr>
              <a:tr h="370840">
                <a:tc vMerge="1">
                  <a:txBody>
                    <a:bodyPr/>
                    <a:lstStyle/>
                    <a:p>
                      <a:pPr latinLnBrk="1"/>
                      <a:endParaRPr lang="ko-KR" altLang="en-US" dirty="0"/>
                    </a:p>
                  </a:txBody>
                  <a:tcPr/>
                </a:tc>
                <a:tc>
                  <a:txBody>
                    <a:bodyPr/>
                    <a:lstStyle/>
                    <a:p>
                      <a:pPr latinLnBrk="1"/>
                      <a:r>
                        <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rPr>
                        <a:t>보완 및 최종발표준비</a:t>
                      </a: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tc>
                <a:tc>
                  <a:txBody>
                    <a:bodyPr/>
                    <a:lstStyle/>
                    <a:p>
                      <a:pPr latinLnBrk="1"/>
                      <a:endParaRPr lang="ko-KR" altLang="en-US" sz="1200" dirty="0">
                        <a:latin typeface="Malgun Gothic Semilight" panose="020B0503020000020004" pitchFamily="34" charset="-127"/>
                        <a:ea typeface="Malgun Gothic Semilight" panose="020B0503020000020004" pitchFamily="34" charset="-127"/>
                        <a:cs typeface="Malgun Gothic Semilight" panose="020B0503020000020004" pitchFamily="34" charset="-127"/>
                      </a:endParaRPr>
                    </a:p>
                  </a:txBody>
                  <a:tcPr>
                    <a:solidFill>
                      <a:srgbClr val="00B050"/>
                    </a:solidFill>
                  </a:tcPr>
                </a:tc>
                <a:extLst>
                  <a:ext uri="{0D108BD9-81ED-4DB2-BD59-A6C34878D82A}">
                    <a16:rowId xmlns:a16="http://schemas.microsoft.com/office/drawing/2014/main" val="743073487"/>
                  </a:ext>
                </a:extLst>
              </a:tr>
            </a:tbl>
          </a:graphicData>
        </a:graphic>
      </p:graphicFrame>
      <p:pic>
        <p:nvPicPr>
          <p:cNvPr id="3" name="오디오 2">
            <a:hlinkClick r:id="" action="ppaction://media"/>
            <a:extLst>
              <a:ext uri="{FF2B5EF4-FFF2-40B4-BE49-F238E27FC236}">
                <a16:creationId xmlns:a16="http://schemas.microsoft.com/office/drawing/2014/main" id="{7D0108F7-B45F-4FA7-A6A4-3F7D00A903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3825646387"/>
      </p:ext>
    </p:extLst>
  </p:cSld>
  <p:clrMapOvr>
    <a:masterClrMapping/>
  </p:clrMapOvr>
  <p:transition advTm="898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54992" y="764704"/>
            <a:ext cx="5141144"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5-2.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역할 분담</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graphicFrame>
        <p:nvGraphicFramePr>
          <p:cNvPr id="3" name="표 3">
            <a:extLst>
              <a:ext uri="{FF2B5EF4-FFF2-40B4-BE49-F238E27FC236}">
                <a16:creationId xmlns:a16="http://schemas.microsoft.com/office/drawing/2014/main" id="{0694D469-BCE1-4252-A459-EB1A3FA9AA45}"/>
              </a:ext>
            </a:extLst>
          </p:cNvPr>
          <p:cNvGraphicFramePr>
            <a:graphicFrameLocks noGrp="1"/>
          </p:cNvGraphicFramePr>
          <p:nvPr>
            <p:extLst>
              <p:ext uri="{D42A27DB-BD31-4B8C-83A1-F6EECF244321}">
                <p14:modId xmlns:p14="http://schemas.microsoft.com/office/powerpoint/2010/main" val="33418458"/>
              </p:ext>
            </p:extLst>
          </p:nvPr>
        </p:nvGraphicFramePr>
        <p:xfrm>
          <a:off x="1524000" y="1700808"/>
          <a:ext cx="6096000" cy="3974436"/>
        </p:xfrm>
        <a:graphic>
          <a:graphicData uri="http://schemas.openxmlformats.org/drawingml/2006/table">
            <a:tbl>
              <a:tblPr firstRow="1" bandRow="1">
                <a:tableStyleId>{5C22544A-7EE6-4342-B048-85BDC9FD1C3A}</a:tableStyleId>
              </a:tblPr>
              <a:tblGrid>
                <a:gridCol w="1247800">
                  <a:extLst>
                    <a:ext uri="{9D8B030D-6E8A-4147-A177-3AD203B41FA5}">
                      <a16:colId xmlns:a16="http://schemas.microsoft.com/office/drawing/2014/main" val="2654592128"/>
                    </a:ext>
                  </a:extLst>
                </a:gridCol>
                <a:gridCol w="4848200">
                  <a:extLst>
                    <a:ext uri="{9D8B030D-6E8A-4147-A177-3AD203B41FA5}">
                      <a16:colId xmlns:a16="http://schemas.microsoft.com/office/drawing/2014/main" val="1895486880"/>
                    </a:ext>
                  </a:extLst>
                </a:gridCol>
              </a:tblGrid>
              <a:tr h="447824">
                <a:tc>
                  <a:txBody>
                    <a:bodyPr/>
                    <a:lstStyle/>
                    <a:p>
                      <a:pPr algn="ctr" latinLnBrk="1"/>
                      <a:r>
                        <a:rPr lang="ko-KR" altLang="en-US" dirty="0">
                          <a:latin typeface="HY견고딕" panose="02030600000101010101" pitchFamily="18" charset="-127"/>
                          <a:ea typeface="HY견고딕" panose="02030600000101010101" pitchFamily="18" charset="-127"/>
                        </a:rPr>
                        <a:t>이름</a:t>
                      </a:r>
                    </a:p>
                  </a:txBody>
                  <a:tcPr/>
                </a:tc>
                <a:tc>
                  <a:txBody>
                    <a:bodyPr/>
                    <a:lstStyle/>
                    <a:p>
                      <a:pPr latinLnBrk="1"/>
                      <a:r>
                        <a:rPr lang="ko-KR" altLang="en-US" dirty="0">
                          <a:latin typeface="HY견고딕" panose="02030600000101010101" pitchFamily="18" charset="-127"/>
                          <a:ea typeface="HY견고딕" panose="02030600000101010101" pitchFamily="18" charset="-127"/>
                        </a:rPr>
                        <a:t>역할</a:t>
                      </a:r>
                    </a:p>
                  </a:txBody>
                  <a:tcPr/>
                </a:tc>
                <a:extLst>
                  <a:ext uri="{0D108BD9-81ED-4DB2-BD59-A6C34878D82A}">
                    <a16:rowId xmlns:a16="http://schemas.microsoft.com/office/drawing/2014/main" val="2676187659"/>
                  </a:ext>
                </a:extLst>
              </a:tr>
              <a:tr h="881653">
                <a:tc>
                  <a:txBody>
                    <a:bodyPr/>
                    <a:lstStyle/>
                    <a:p>
                      <a:pPr algn="ctr" latinLnBrk="1"/>
                      <a:r>
                        <a:rPr lang="ko-KR" altLang="en-US" dirty="0" err="1">
                          <a:latin typeface="Malgun Gothic Semilight" panose="020B0502040204020203" pitchFamily="50" charset="-127"/>
                          <a:ea typeface="Malgun Gothic Semilight" panose="020B0502040204020203" pitchFamily="50" charset="-127"/>
                          <a:cs typeface="Malgun Gothic Semilight" panose="020B0502040204020203" pitchFamily="50" charset="-127"/>
                        </a:rPr>
                        <a:t>강경문</a:t>
                      </a:r>
                      <a:endPar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endParaRPr>
                    </a:p>
                  </a:txBody>
                  <a:tcPr/>
                </a:tc>
                <a:tc>
                  <a:txBody>
                    <a:bodyPr/>
                    <a:lstStyle/>
                    <a:p>
                      <a:pPr latinLnBrk="1"/>
                      <a:r>
                        <a:rPr lang="ko-KR" altLang="en-US" dirty="0" err="1">
                          <a:latin typeface="Malgun Gothic Semilight" panose="020B0502040204020203" pitchFamily="50" charset="-127"/>
                          <a:ea typeface="Malgun Gothic Semilight" panose="020B0502040204020203" pitchFamily="50" charset="-127"/>
                          <a:cs typeface="Malgun Gothic Semilight" panose="020B0502040204020203" pitchFamily="50" charset="-127"/>
                        </a:rPr>
                        <a:t>머신러닝</a:t>
                      </a:r>
                      <a:r>
                        <a:rPr lang="en-US" altLang="ko-KR"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 </a:t>
                      </a:r>
                      <a:r>
                        <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서버 구축</a:t>
                      </a:r>
                      <a:r>
                        <a:rPr lang="en-US" altLang="ko-KR"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 </a:t>
                      </a:r>
                      <a:r>
                        <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안드로이드 앱 개발</a:t>
                      </a:r>
                    </a:p>
                  </a:txBody>
                  <a:tcPr/>
                </a:tc>
                <a:extLst>
                  <a:ext uri="{0D108BD9-81ED-4DB2-BD59-A6C34878D82A}">
                    <a16:rowId xmlns:a16="http://schemas.microsoft.com/office/drawing/2014/main" val="3737267701"/>
                  </a:ext>
                </a:extLst>
              </a:tr>
              <a:tr h="881653">
                <a:tc>
                  <a:txBody>
                    <a:bodyPr/>
                    <a:lstStyle/>
                    <a:p>
                      <a:pPr algn="ctr" latinLnBrk="1"/>
                      <a:r>
                        <a:rPr lang="ko-KR" altLang="en-US" dirty="0" err="1">
                          <a:latin typeface="Malgun Gothic Semilight" panose="020B0502040204020203" pitchFamily="50" charset="-127"/>
                          <a:ea typeface="Malgun Gothic Semilight" panose="020B0502040204020203" pitchFamily="50" charset="-127"/>
                          <a:cs typeface="Malgun Gothic Semilight" panose="020B0502040204020203" pitchFamily="50" charset="-127"/>
                        </a:rPr>
                        <a:t>강두영</a:t>
                      </a:r>
                      <a:endPar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endParaRPr>
                    </a:p>
                  </a:txBody>
                  <a:tcPr/>
                </a:tc>
                <a:tc>
                  <a:txBody>
                    <a:bodyPr/>
                    <a:lstStyle/>
                    <a:p>
                      <a:pPr latinLnBrk="1"/>
                      <a:r>
                        <a:rPr lang="ko-KR" altLang="en-US" dirty="0" err="1">
                          <a:latin typeface="Malgun Gothic Semilight" panose="020B0502040204020203" pitchFamily="50" charset="-127"/>
                          <a:ea typeface="Malgun Gothic Semilight" panose="020B0502040204020203" pitchFamily="50" charset="-127"/>
                          <a:cs typeface="Malgun Gothic Semilight" panose="020B0502040204020203" pitchFamily="50" charset="-127"/>
                        </a:rPr>
                        <a:t>라즈베리파이</a:t>
                      </a:r>
                      <a:r>
                        <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 서버 구축</a:t>
                      </a:r>
                      <a:r>
                        <a:rPr lang="en-US" altLang="ko-KR"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 </a:t>
                      </a:r>
                      <a:r>
                        <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앱 디자인</a:t>
                      </a:r>
                    </a:p>
                  </a:txBody>
                  <a:tcPr/>
                </a:tc>
                <a:extLst>
                  <a:ext uri="{0D108BD9-81ED-4DB2-BD59-A6C34878D82A}">
                    <a16:rowId xmlns:a16="http://schemas.microsoft.com/office/drawing/2014/main" val="946923728"/>
                  </a:ext>
                </a:extLst>
              </a:tr>
              <a:tr h="881653">
                <a:tc>
                  <a:txBody>
                    <a:bodyPr/>
                    <a:lstStyle/>
                    <a:p>
                      <a:pPr algn="ctr" latinLnBrk="1"/>
                      <a:r>
                        <a:rPr lang="ko-KR" altLang="en-US" dirty="0" err="1">
                          <a:latin typeface="Malgun Gothic Semilight" panose="020B0502040204020203" pitchFamily="50" charset="-127"/>
                          <a:ea typeface="Malgun Gothic Semilight" panose="020B0502040204020203" pitchFamily="50" charset="-127"/>
                          <a:cs typeface="Malgun Gothic Semilight" panose="020B0502040204020203" pitchFamily="50" charset="-127"/>
                        </a:rPr>
                        <a:t>이효섭</a:t>
                      </a:r>
                      <a:endPar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endParaRPr>
                    </a:p>
                  </a:txBody>
                  <a:tcPr/>
                </a:tc>
                <a:tc>
                  <a:txBody>
                    <a:bodyPr/>
                    <a:lstStyle/>
                    <a:p>
                      <a:pPr latinLnBrk="1"/>
                      <a:r>
                        <a:rPr lang="en-US" altLang="ko-KR"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Django </a:t>
                      </a:r>
                      <a:r>
                        <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서버 구축</a:t>
                      </a:r>
                      <a:r>
                        <a:rPr lang="en-US" altLang="ko-KR"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 </a:t>
                      </a:r>
                      <a:r>
                        <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안드로이드 앱 개발</a:t>
                      </a:r>
                    </a:p>
                  </a:txBody>
                  <a:tcPr/>
                </a:tc>
                <a:extLst>
                  <a:ext uri="{0D108BD9-81ED-4DB2-BD59-A6C34878D82A}">
                    <a16:rowId xmlns:a16="http://schemas.microsoft.com/office/drawing/2014/main" val="3538522288"/>
                  </a:ext>
                </a:extLst>
              </a:tr>
              <a:tr h="881653">
                <a:tc>
                  <a:txBody>
                    <a:bodyPr/>
                    <a:lstStyle/>
                    <a:p>
                      <a:pPr algn="ctr" latinLnBrk="1"/>
                      <a:r>
                        <a:rPr lang="ko-KR" altLang="en-US" dirty="0" err="1">
                          <a:latin typeface="Malgun Gothic Semilight" panose="020B0502040204020203" pitchFamily="50" charset="-127"/>
                          <a:ea typeface="Malgun Gothic Semilight" panose="020B0502040204020203" pitchFamily="50" charset="-127"/>
                          <a:cs typeface="Malgun Gothic Semilight" panose="020B0502040204020203" pitchFamily="50" charset="-127"/>
                        </a:rPr>
                        <a:t>이채영</a:t>
                      </a:r>
                      <a:endPar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endParaRPr>
                    </a:p>
                  </a:txBody>
                  <a:tcPr/>
                </a:tc>
                <a:tc>
                  <a:txBody>
                    <a:bodyPr/>
                    <a:lstStyle/>
                    <a:p>
                      <a:pPr latinLnBrk="1"/>
                      <a:r>
                        <a:rPr lang="ko-KR" altLang="en-US" dirty="0" err="1">
                          <a:latin typeface="Malgun Gothic Semilight" panose="020B0502040204020203" pitchFamily="50" charset="-127"/>
                          <a:ea typeface="Malgun Gothic Semilight" panose="020B0502040204020203" pitchFamily="50" charset="-127"/>
                          <a:cs typeface="Malgun Gothic Semilight" panose="020B0502040204020203" pitchFamily="50" charset="-127"/>
                        </a:rPr>
                        <a:t>라즈베리파이</a:t>
                      </a:r>
                      <a:r>
                        <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 서버 구축</a:t>
                      </a:r>
                      <a:r>
                        <a:rPr lang="en-US" altLang="ko-KR"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 </a:t>
                      </a:r>
                      <a:r>
                        <a:rPr lang="ko-KR" altLang="en-US" dirty="0">
                          <a:latin typeface="Malgun Gothic Semilight" panose="020B0502040204020203" pitchFamily="50" charset="-127"/>
                          <a:ea typeface="Malgun Gothic Semilight" panose="020B0502040204020203" pitchFamily="50" charset="-127"/>
                          <a:cs typeface="Malgun Gothic Semilight" panose="020B0502040204020203" pitchFamily="50" charset="-127"/>
                        </a:rPr>
                        <a:t>안드로이드 앱 개발</a:t>
                      </a:r>
                    </a:p>
                  </a:txBody>
                  <a:tcPr/>
                </a:tc>
                <a:extLst>
                  <a:ext uri="{0D108BD9-81ED-4DB2-BD59-A6C34878D82A}">
                    <a16:rowId xmlns:a16="http://schemas.microsoft.com/office/drawing/2014/main" val="425338340"/>
                  </a:ext>
                </a:extLst>
              </a:tr>
            </a:tbl>
          </a:graphicData>
        </a:graphic>
      </p:graphicFrame>
      <p:pic>
        <p:nvPicPr>
          <p:cNvPr id="2" name="오디오 1">
            <a:hlinkClick r:id="" action="ppaction://media"/>
            <a:extLst>
              <a:ext uri="{FF2B5EF4-FFF2-40B4-BE49-F238E27FC236}">
                <a16:creationId xmlns:a16="http://schemas.microsoft.com/office/drawing/2014/main" id="{3A778D0D-04EB-402E-BB89-109DC31FAB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697741516"/>
      </p:ext>
    </p:extLst>
  </p:cSld>
  <p:clrMapOvr>
    <a:masterClrMapping/>
  </p:clrMapOvr>
  <p:transition advTm="952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2001428" y="628133"/>
            <a:ext cx="5141144" cy="923330"/>
          </a:xfrm>
          <a:prstGeom prst="rect">
            <a:avLst/>
          </a:prstGeom>
          <a:noFill/>
        </p:spPr>
        <p:txBody>
          <a:bodyPr wrap="square" rtlCol="0">
            <a:spAutoFit/>
          </a:bodyPr>
          <a:lstStyle/>
          <a:p>
            <a:pPr algn="ctr"/>
            <a:r>
              <a:rPr lang="en-US" altLang="ko-KR" sz="5400" b="1" u="sng" dirty="0">
                <a:gradFill>
                  <a:gsLst>
                    <a:gs pos="0">
                      <a:srgbClr val="00B0F0"/>
                    </a:gs>
                    <a:gs pos="100000">
                      <a:srgbClr val="00B0F0"/>
                    </a:gs>
                  </a:gsLst>
                  <a:lin ang="5400000" scaled="0"/>
                </a:gradFill>
                <a:latin typeface="나눔고딕" pitchFamily="50" charset="-127"/>
                <a:ea typeface="나눔고딕" pitchFamily="50" charset="-127"/>
              </a:rPr>
              <a:t>ON.O.ON</a:t>
            </a:r>
          </a:p>
        </p:txBody>
      </p:sp>
      <p:sp>
        <p:nvSpPr>
          <p:cNvPr id="3" name="제목 2">
            <a:extLst>
              <a:ext uri="{FF2B5EF4-FFF2-40B4-BE49-F238E27FC236}">
                <a16:creationId xmlns:a16="http://schemas.microsoft.com/office/drawing/2014/main" id="{C6A09FF3-9219-4B65-9756-01FDE3074487}"/>
              </a:ext>
            </a:extLst>
          </p:cNvPr>
          <p:cNvSpPr>
            <a:spLocks noGrp="1"/>
          </p:cNvSpPr>
          <p:nvPr>
            <p:ph type="ctrTitle"/>
          </p:nvPr>
        </p:nvSpPr>
        <p:spPr>
          <a:xfrm>
            <a:off x="685800" y="2271543"/>
            <a:ext cx="7772400" cy="1157457"/>
          </a:xfrm>
        </p:spPr>
        <p:txBody>
          <a:bodyPr>
            <a:normAutofit/>
          </a:bodyPr>
          <a:lstStyle/>
          <a:p>
            <a:pPr algn="l"/>
            <a:r>
              <a:rPr lang="en-US" altLang="ko-KR" sz="3200" dirty="0"/>
              <a:t>- </a:t>
            </a:r>
            <a:r>
              <a:rPr lang="en-US" altLang="ko-KR" sz="3200" dirty="0" err="1"/>
              <a:t>ONly</a:t>
            </a:r>
            <a:r>
              <a:rPr lang="en-US" altLang="ko-KR" sz="3200" dirty="0"/>
              <a:t> Our face </a:t>
            </a:r>
            <a:r>
              <a:rPr lang="en-US" altLang="ko-KR" sz="3200" dirty="0" err="1"/>
              <a:t>OpeN</a:t>
            </a:r>
            <a:br>
              <a:rPr lang="en-US" altLang="ko-KR" sz="1800" dirty="0"/>
            </a:br>
            <a:br>
              <a:rPr lang="en-US" altLang="ko-KR" sz="1800" dirty="0"/>
            </a:br>
            <a:endParaRPr lang="ko-KR" altLang="en-US" sz="1800" dirty="0"/>
          </a:p>
        </p:txBody>
      </p:sp>
      <p:pic>
        <p:nvPicPr>
          <p:cNvPr id="12" name="그림 11">
            <a:extLst>
              <a:ext uri="{FF2B5EF4-FFF2-40B4-BE49-F238E27FC236}">
                <a16:creationId xmlns:a16="http://schemas.microsoft.com/office/drawing/2014/main" id="{15954082-B8DA-437A-BC80-8B1972E28449}"/>
              </a:ext>
            </a:extLst>
          </p:cNvPr>
          <p:cNvPicPr>
            <a:picLocks noChangeAspect="1"/>
          </p:cNvPicPr>
          <p:nvPr/>
        </p:nvPicPr>
        <p:blipFill rotWithShape="1">
          <a:blip r:embed="rId4">
            <a:extLst>
              <a:ext uri="{28A0092B-C50C-407E-A947-70E740481C1C}">
                <a14:useLocalDpi xmlns:a14="http://schemas.microsoft.com/office/drawing/2010/main" val="0"/>
              </a:ext>
            </a:extLst>
          </a:blip>
          <a:srcRect r="38517" b="38335"/>
          <a:stretch/>
        </p:blipFill>
        <p:spPr>
          <a:xfrm>
            <a:off x="2652022" y="3140968"/>
            <a:ext cx="6477733" cy="3654527"/>
          </a:xfrm>
          <a:prstGeom prst="rect">
            <a:avLst/>
          </a:prstGeom>
        </p:spPr>
      </p:pic>
      <p:pic>
        <p:nvPicPr>
          <p:cNvPr id="2" name="오디오 1">
            <a:hlinkClick r:id="" action="ppaction://media"/>
            <a:extLst>
              <a:ext uri="{FF2B5EF4-FFF2-40B4-BE49-F238E27FC236}">
                <a16:creationId xmlns:a16="http://schemas.microsoft.com/office/drawing/2014/main" id="{DA5349D9-5F4C-4B02-BA52-F31349B4E4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60478775"/>
      </p:ext>
    </p:extLst>
  </p:cSld>
  <p:clrMapOvr>
    <a:masterClrMapping/>
  </p:clrMapOvr>
  <p:transition advTm="1395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275903" y="374799"/>
            <a:ext cx="7772400" cy="893961"/>
          </a:xfrm>
        </p:spPr>
        <p:txBody>
          <a:bodyPr>
            <a:normAutofit/>
          </a:bodyPr>
          <a:lstStyle/>
          <a:p>
            <a:pPr algn="l"/>
            <a:r>
              <a:rPr lang="ko-KR" altLang="en-US" sz="3600" b="0" spc="-50" dirty="0"/>
              <a:t>출처</a:t>
            </a:r>
            <a:endParaRPr lang="ko-KR" altLang="en-US" sz="3600" dirty="0"/>
          </a:p>
        </p:txBody>
      </p:sp>
      <p:sp>
        <p:nvSpPr>
          <p:cNvPr id="5" name="제목 6">
            <a:extLst>
              <a:ext uri="{FF2B5EF4-FFF2-40B4-BE49-F238E27FC236}">
                <a16:creationId xmlns:a16="http://schemas.microsoft.com/office/drawing/2014/main" id="{E472DEA9-7CCF-4306-A587-845E3276AAB7}"/>
              </a:ext>
            </a:extLst>
          </p:cNvPr>
          <p:cNvSpPr txBox="1">
            <a:spLocks/>
          </p:cNvSpPr>
          <p:nvPr/>
        </p:nvSpPr>
        <p:spPr>
          <a:xfrm>
            <a:off x="275903" y="1484785"/>
            <a:ext cx="7772400" cy="4998416"/>
          </a:xfrm>
          <a:prstGeom prst="rect">
            <a:avLst/>
          </a:prstGeom>
        </p:spPr>
        <p:txBody>
          <a:bodyPr vert="horz" lIns="91440" tIns="45720" rIns="91440" bIns="45720" rtlCol="0" anchor="ctr">
            <a:normAutofit/>
          </a:bodyPr>
          <a:lstStyle>
            <a:lvl1pPr algn="ctr" defTabSz="914400" rtl="0" eaLnBrk="1" latinLnBrk="1" hangingPunct="1">
              <a:spcBef>
                <a:spcPct val="0"/>
              </a:spcBef>
              <a:buNone/>
              <a:defRPr sz="4500" b="1" kern="1200">
                <a:solidFill>
                  <a:schemeClr val="bg1"/>
                </a:solidFill>
                <a:latin typeface="나눔고딕" pitchFamily="50" charset="-127"/>
                <a:ea typeface="나눔고딕" pitchFamily="50" charset="-127"/>
                <a:cs typeface="+mj-cs"/>
              </a:defRPr>
            </a:lvl1pPr>
          </a:lstStyle>
          <a:p>
            <a:pPr algn="l"/>
            <a:r>
              <a:rPr lang="ko-KR" altLang="en-US" sz="1600" dirty="0">
                <a:latin typeface="굴림" panose="020B0600000101010101" pitchFamily="50" charset="-127"/>
                <a:ea typeface="굴림" panose="020B0600000101010101" pitchFamily="50" charset="-127"/>
              </a:rPr>
              <a:t>기사 출처</a:t>
            </a:r>
            <a:endParaRPr lang="en-US" altLang="ko-KR" sz="1600" dirty="0">
              <a:latin typeface="굴림" panose="020B0600000101010101" pitchFamily="50" charset="-127"/>
              <a:ea typeface="굴림" panose="020B0600000101010101" pitchFamily="50" charset="-127"/>
            </a:endParaRPr>
          </a:p>
          <a:p>
            <a:pPr algn="l"/>
            <a:r>
              <a:rPr lang="en-US" altLang="ko-KR" sz="1600" dirty="0">
                <a:latin typeface="굴림" panose="020B0600000101010101" pitchFamily="50" charset="-127"/>
                <a:ea typeface="굴림" panose="020B0600000101010101" pitchFamily="50" charset="-127"/>
                <a:hlinkClick r:id="rId4"/>
              </a:rPr>
              <a:t>http://news.kbs.co.kr/news/view.do?ncd=4452974&amp;ref=A</a:t>
            </a:r>
            <a:r>
              <a:rPr lang="en-US" altLang="ko-KR" sz="1600" dirty="0">
                <a:latin typeface="굴림" panose="020B0600000101010101" pitchFamily="50" charset="-127"/>
                <a:ea typeface="굴림" panose="020B0600000101010101" pitchFamily="50" charset="-127"/>
              </a:rPr>
              <a:t>(</a:t>
            </a:r>
            <a:r>
              <a:rPr lang="ko-KR" altLang="en-US" sz="1600" dirty="0">
                <a:latin typeface="굴림" panose="020B0600000101010101" pitchFamily="50" charset="-127"/>
                <a:ea typeface="굴림" panose="020B0600000101010101" pitchFamily="50" charset="-127"/>
              </a:rPr>
              <a:t>공동현관 기사</a:t>
            </a:r>
            <a:r>
              <a:rPr lang="en-US" altLang="ko-KR" sz="1600" dirty="0">
                <a:latin typeface="굴림" panose="020B0600000101010101" pitchFamily="50" charset="-127"/>
                <a:ea typeface="굴림" panose="020B0600000101010101" pitchFamily="50" charset="-127"/>
              </a:rPr>
              <a:t>)</a:t>
            </a:r>
          </a:p>
          <a:p>
            <a:pPr algn="l"/>
            <a:endParaRPr lang="en-US" altLang="ko-KR" sz="1600" dirty="0">
              <a:latin typeface="굴림" panose="020B0600000101010101" pitchFamily="50" charset="-127"/>
              <a:ea typeface="굴림" panose="020B0600000101010101" pitchFamily="50" charset="-127"/>
            </a:endParaRPr>
          </a:p>
          <a:p>
            <a:pPr algn="l"/>
            <a:r>
              <a:rPr lang="en-US" altLang="ko-KR" sz="1600" dirty="0">
                <a:latin typeface="굴림" panose="020B0600000101010101" pitchFamily="50" charset="-127"/>
                <a:ea typeface="굴림" panose="020B0600000101010101" pitchFamily="50" charset="-127"/>
                <a:hlinkClick r:id="rId5"/>
              </a:rPr>
              <a:t>https://news.sbs.co.kr/news/endPage.do?news_id=N1004444488&amp;plink=ORI&amp;cooper=NAVER</a:t>
            </a:r>
            <a:r>
              <a:rPr lang="en-US" altLang="ko-KR" sz="1600" dirty="0">
                <a:latin typeface="굴림" panose="020B0600000101010101" pitchFamily="50" charset="-127"/>
                <a:ea typeface="굴림" panose="020B0600000101010101" pitchFamily="50" charset="-127"/>
              </a:rPr>
              <a:t>(</a:t>
            </a:r>
            <a:r>
              <a:rPr lang="ko-KR" altLang="en-US" sz="1600" dirty="0">
                <a:latin typeface="굴림" panose="020B0600000101010101" pitchFamily="50" charset="-127"/>
                <a:ea typeface="굴림" panose="020B0600000101010101" pitchFamily="50" charset="-127"/>
              </a:rPr>
              <a:t>택배기사 기사</a:t>
            </a:r>
            <a:r>
              <a:rPr lang="en-US" altLang="ko-KR" sz="1600" dirty="0">
                <a:latin typeface="굴림" panose="020B0600000101010101" pitchFamily="50" charset="-127"/>
                <a:ea typeface="굴림" panose="020B0600000101010101" pitchFamily="50" charset="-127"/>
              </a:rPr>
              <a:t>)</a:t>
            </a:r>
          </a:p>
          <a:p>
            <a:pPr algn="l"/>
            <a:endParaRPr lang="en-US" altLang="ko-KR" sz="1600" dirty="0">
              <a:latin typeface="굴림" panose="020B0600000101010101" pitchFamily="50" charset="-127"/>
              <a:ea typeface="굴림" panose="020B0600000101010101" pitchFamily="50" charset="-127"/>
            </a:endParaRPr>
          </a:p>
          <a:p>
            <a:pPr algn="l"/>
            <a:r>
              <a:rPr lang="en-US" altLang="ko-KR" sz="1600" dirty="0">
                <a:latin typeface="굴림" panose="020B0600000101010101" pitchFamily="50" charset="-127"/>
                <a:ea typeface="굴림" panose="020B0600000101010101" pitchFamily="50" charset="-127"/>
                <a:hlinkClick r:id="rId6"/>
              </a:rPr>
              <a:t>https://www.ytn.co.kr/_ln/0103_201906270525172372</a:t>
            </a:r>
            <a:r>
              <a:rPr lang="en-US" altLang="ko-KR" sz="1600" dirty="0">
                <a:latin typeface="굴림" panose="020B0600000101010101" pitchFamily="50" charset="-127"/>
                <a:ea typeface="굴림" panose="020B0600000101010101" pitchFamily="50" charset="-127"/>
              </a:rPr>
              <a:t>(</a:t>
            </a:r>
            <a:r>
              <a:rPr lang="ko-KR" altLang="en-US" sz="1600" dirty="0" err="1">
                <a:latin typeface="굴림" panose="020B0600000101010101" pitchFamily="50" charset="-127"/>
                <a:ea typeface="굴림" panose="020B0600000101010101" pitchFamily="50" charset="-127"/>
              </a:rPr>
              <a:t>모텔방</a:t>
            </a:r>
            <a:r>
              <a:rPr lang="ko-KR" altLang="en-US" sz="1600" dirty="0">
                <a:latin typeface="굴림" panose="020B0600000101010101" pitchFamily="50" charset="-127"/>
                <a:ea typeface="굴림" panose="020B0600000101010101" pitchFamily="50" charset="-127"/>
              </a:rPr>
              <a:t> 기사</a:t>
            </a:r>
            <a:r>
              <a:rPr lang="en-US" altLang="ko-KR" sz="1600" dirty="0">
                <a:latin typeface="굴림" panose="020B0600000101010101" pitchFamily="50" charset="-127"/>
                <a:ea typeface="굴림" panose="020B0600000101010101" pitchFamily="50" charset="-127"/>
              </a:rPr>
              <a:t>)</a:t>
            </a:r>
          </a:p>
          <a:p>
            <a:pPr algn="l"/>
            <a:endParaRPr lang="en-US" altLang="ko-KR" sz="1600" dirty="0">
              <a:latin typeface="굴림" panose="020B0600000101010101" pitchFamily="50" charset="-127"/>
              <a:ea typeface="굴림" panose="020B0600000101010101" pitchFamily="50" charset="-127"/>
            </a:endParaRPr>
          </a:p>
          <a:p>
            <a:pPr algn="l"/>
            <a:endParaRPr lang="en-US" altLang="ko-KR" sz="1600" dirty="0">
              <a:latin typeface="굴림" panose="020B0600000101010101" pitchFamily="50" charset="-127"/>
              <a:ea typeface="굴림" panose="020B0600000101010101" pitchFamily="50" charset="-127"/>
            </a:endParaRPr>
          </a:p>
          <a:p>
            <a:pPr algn="l"/>
            <a:r>
              <a:rPr lang="ko-KR" altLang="en-US" sz="1600" dirty="0">
                <a:latin typeface="굴림" panose="020B0600000101010101" pitchFamily="50" charset="-127"/>
                <a:ea typeface="굴림" panose="020B0600000101010101" pitchFamily="50" charset="-127"/>
              </a:rPr>
              <a:t>자료 출처</a:t>
            </a:r>
            <a:endParaRPr lang="en-US" altLang="ko-KR" sz="1600" dirty="0">
              <a:latin typeface="굴림" panose="020B0600000101010101" pitchFamily="50" charset="-127"/>
              <a:ea typeface="굴림" panose="020B0600000101010101" pitchFamily="50" charset="-127"/>
            </a:endParaRPr>
          </a:p>
          <a:p>
            <a:pPr algn="l"/>
            <a:r>
              <a:rPr lang="en-US" altLang="ko-KR" sz="1600" dirty="0">
                <a:latin typeface="굴림" panose="020B0600000101010101" pitchFamily="50" charset="-127"/>
                <a:ea typeface="굴림" panose="020B0600000101010101" pitchFamily="50" charset="-127"/>
                <a:hlinkClick r:id="rId7"/>
              </a:rPr>
              <a:t>https://www.kocoafab.cc/tutorial/view/354</a:t>
            </a:r>
            <a:r>
              <a:rPr lang="en-US" altLang="ko-KR" sz="1600" dirty="0">
                <a:latin typeface="굴림" panose="020B0600000101010101" pitchFamily="50" charset="-127"/>
                <a:ea typeface="굴림" panose="020B0600000101010101" pitchFamily="50" charset="-127"/>
              </a:rPr>
              <a:t>(</a:t>
            </a:r>
            <a:r>
              <a:rPr lang="ko-KR" altLang="en-US" sz="1600" dirty="0" err="1">
                <a:latin typeface="굴림" panose="020B0600000101010101" pitchFamily="50" charset="-127"/>
                <a:ea typeface="굴림" panose="020B0600000101010101" pitchFamily="50" charset="-127"/>
              </a:rPr>
              <a:t>서보모터</a:t>
            </a:r>
            <a:r>
              <a:rPr lang="en-US" altLang="ko-KR" sz="1600" dirty="0">
                <a:latin typeface="굴림" panose="020B0600000101010101" pitchFamily="50" charset="-127"/>
                <a:ea typeface="굴림" panose="020B0600000101010101" pitchFamily="50" charset="-127"/>
              </a:rPr>
              <a:t>)</a:t>
            </a:r>
          </a:p>
          <a:p>
            <a:pPr algn="l"/>
            <a:r>
              <a:rPr lang="en-US" altLang="ko-KR" sz="1600" dirty="0">
                <a:latin typeface="굴림" panose="020B0600000101010101" pitchFamily="50" charset="-127"/>
                <a:ea typeface="굴림" panose="020B0600000101010101" pitchFamily="50" charset="-127"/>
                <a:hlinkClick r:id="rId8"/>
              </a:rPr>
              <a:t>https://news.mt.co.kr/mtview.php?no=2019100710440787339</a:t>
            </a:r>
            <a:r>
              <a:rPr lang="en-US" altLang="ko-KR" sz="1600" dirty="0">
                <a:latin typeface="굴림" panose="020B0600000101010101" pitchFamily="50" charset="-127"/>
                <a:ea typeface="굴림" panose="020B0600000101010101" pitchFamily="50" charset="-127"/>
              </a:rPr>
              <a:t>(</a:t>
            </a:r>
            <a:r>
              <a:rPr lang="ko-KR" altLang="en-US" sz="1600" dirty="0">
                <a:latin typeface="굴림" panose="020B0600000101010101" pitchFamily="50" charset="-127"/>
                <a:ea typeface="굴림" panose="020B0600000101010101" pitchFamily="50" charset="-127"/>
              </a:rPr>
              <a:t>얼굴인식</a:t>
            </a:r>
            <a:r>
              <a:rPr lang="en-US" altLang="ko-KR" sz="1600" dirty="0">
                <a:latin typeface="굴림" panose="020B0600000101010101" pitchFamily="50" charset="-127"/>
                <a:ea typeface="굴림" panose="020B0600000101010101" pitchFamily="50" charset="-127"/>
              </a:rPr>
              <a:t>)</a:t>
            </a:r>
          </a:p>
          <a:p>
            <a:pPr algn="l"/>
            <a:endParaRPr lang="en-US" altLang="ko-KR" sz="1600" dirty="0"/>
          </a:p>
          <a:p>
            <a:pPr algn="l"/>
            <a:endParaRPr lang="en-US" altLang="ko-KR" sz="1600" dirty="0"/>
          </a:p>
          <a:p>
            <a:pPr algn="l"/>
            <a:endParaRPr lang="en-US" altLang="ko-KR" sz="1600" dirty="0"/>
          </a:p>
          <a:p>
            <a:pPr algn="l"/>
            <a:endParaRPr lang="en-US" altLang="ko-KR" sz="1600" dirty="0"/>
          </a:p>
          <a:p>
            <a:pPr algn="l"/>
            <a:endParaRPr lang="en-US" altLang="ko-KR" sz="1600" dirty="0"/>
          </a:p>
          <a:p>
            <a:pPr algn="l"/>
            <a:endParaRPr lang="en-US" altLang="ko-KR" sz="1600" dirty="0"/>
          </a:p>
          <a:p>
            <a:pPr algn="l"/>
            <a:endParaRPr lang="en-US" altLang="ko-KR" sz="1600" dirty="0"/>
          </a:p>
          <a:p>
            <a:pPr algn="l"/>
            <a:endParaRPr lang="ko-KR" altLang="en-US" sz="1600" dirty="0"/>
          </a:p>
        </p:txBody>
      </p:sp>
      <p:pic>
        <p:nvPicPr>
          <p:cNvPr id="3" name="오디오 2">
            <a:hlinkClick r:id="" action="ppaction://media"/>
            <a:extLst>
              <a:ext uri="{FF2B5EF4-FFF2-40B4-BE49-F238E27FC236}">
                <a16:creationId xmlns:a16="http://schemas.microsoft.com/office/drawing/2014/main" id="{C95B0986-CF3A-41D3-8A05-2BC38AA67DD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440738" y="6154738"/>
            <a:ext cx="487362" cy="487362"/>
          </a:xfrm>
          <a:prstGeom prst="rect">
            <a:avLst/>
          </a:prstGeom>
        </p:spPr>
      </p:pic>
    </p:spTree>
  </p:cSld>
  <p:clrMapOvr>
    <a:masterClrMapping/>
  </p:clrMapOvr>
  <p:transition advTm="652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C300851-1A91-4810-8E91-7F96750A84A7}"/>
              </a:ext>
            </a:extLst>
          </p:cNvPr>
          <p:cNvSpPr>
            <a:spLocks noGrp="1"/>
          </p:cNvSpPr>
          <p:nvPr>
            <p:ph type="ctrTitle"/>
          </p:nvPr>
        </p:nvSpPr>
        <p:spPr/>
        <p:txBody>
          <a:bodyPr/>
          <a:lstStyle/>
          <a:p>
            <a:r>
              <a:rPr lang="en-US" altLang="ko-KR" dirty="0"/>
              <a:t>Thank You</a:t>
            </a:r>
            <a:endParaRPr lang="ko-KR" altLang="en-US" dirty="0"/>
          </a:p>
        </p:txBody>
      </p:sp>
      <p:sp>
        <p:nvSpPr>
          <p:cNvPr id="4" name="슬라이드 번호 개체 틀 3">
            <a:extLst>
              <a:ext uri="{FF2B5EF4-FFF2-40B4-BE49-F238E27FC236}">
                <a16:creationId xmlns:a16="http://schemas.microsoft.com/office/drawing/2014/main" id="{720A1F4F-81D5-493B-ABB6-0F189B7E1691}"/>
              </a:ext>
            </a:extLst>
          </p:cNvPr>
          <p:cNvSpPr>
            <a:spLocks noGrp="1"/>
          </p:cNvSpPr>
          <p:nvPr>
            <p:ph type="sldNum" sz="quarter" idx="12"/>
          </p:nvPr>
        </p:nvSpPr>
        <p:spPr/>
        <p:txBody>
          <a:bodyPr/>
          <a:lstStyle/>
          <a:p>
            <a:fld id="{C2C48C8F-6F70-494C-86F5-90A39BFC3F09}" type="slidenum">
              <a:rPr lang="ko-KR" altLang="en-US" smtClean="0"/>
              <a:pPr/>
              <a:t>17</a:t>
            </a:fld>
            <a:endParaRPr lang="ko-KR" altLang="en-US"/>
          </a:p>
        </p:txBody>
      </p:sp>
      <p:pic>
        <p:nvPicPr>
          <p:cNvPr id="3" name="오디오 2">
            <a:hlinkClick r:id="" action="ppaction://media"/>
            <a:extLst>
              <a:ext uri="{FF2B5EF4-FFF2-40B4-BE49-F238E27FC236}">
                <a16:creationId xmlns:a16="http://schemas.microsoft.com/office/drawing/2014/main" id="{66EE1C45-268F-47B9-ADBA-D23AFA9201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193133380"/>
      </p:ext>
    </p:extLst>
  </p:cSld>
  <p:clrMapOvr>
    <a:masterClrMapping/>
  </p:clrMapOvr>
  <p:transition advTm="423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직사각형 72"/>
          <p:cNvSpPr/>
          <p:nvPr/>
        </p:nvSpPr>
        <p:spPr>
          <a:xfrm>
            <a:off x="2308126" y="1270010"/>
            <a:ext cx="2376264" cy="613373"/>
          </a:xfrm>
          <a:prstGeom prst="rect">
            <a:avLst/>
          </a:prstGeom>
        </p:spPr>
        <p:txBody>
          <a:bodyPr wrap="square">
            <a:spAutoFit/>
          </a:bodyPr>
          <a:lstStyle/>
          <a:p>
            <a:pPr>
              <a:lnSpc>
                <a:spcPct val="150000"/>
              </a:lnSpc>
            </a:pPr>
            <a:r>
              <a:rPr lang="en-US" altLang="ko-KR" sz="1200" dirty="0">
                <a:solidFill>
                  <a:schemeClr val="bg1"/>
                </a:solidFill>
                <a:latin typeface="나눔고딕" pitchFamily="50" charset="-127"/>
                <a:ea typeface="나눔고딕" pitchFamily="50" charset="-127"/>
              </a:rPr>
              <a:t>1-1   </a:t>
            </a:r>
            <a:r>
              <a:rPr lang="ko-KR" altLang="en-US" sz="1200" dirty="0">
                <a:solidFill>
                  <a:schemeClr val="bg1"/>
                </a:solidFill>
                <a:latin typeface="나눔고딕" pitchFamily="50" charset="-127"/>
                <a:ea typeface="나눔고딕" pitchFamily="50" charset="-127"/>
              </a:rPr>
              <a:t>필요성을 느끼게 된 계기</a:t>
            </a:r>
            <a:endParaRPr lang="en-US" altLang="ko-KR" sz="1200" dirty="0">
              <a:solidFill>
                <a:schemeClr val="bg1"/>
              </a:solidFill>
              <a:latin typeface="나눔고딕" pitchFamily="50" charset="-127"/>
              <a:ea typeface="나눔고딕" pitchFamily="50" charset="-127"/>
            </a:endParaRPr>
          </a:p>
          <a:p>
            <a:pPr>
              <a:lnSpc>
                <a:spcPct val="150000"/>
              </a:lnSpc>
            </a:pPr>
            <a:r>
              <a:rPr lang="en-US" altLang="ko-KR" sz="1200" dirty="0">
                <a:solidFill>
                  <a:schemeClr val="bg1"/>
                </a:solidFill>
                <a:latin typeface="나눔고딕" pitchFamily="50" charset="-127"/>
                <a:ea typeface="나눔고딕" pitchFamily="50" charset="-127"/>
              </a:rPr>
              <a:t>1-2   </a:t>
            </a:r>
            <a:r>
              <a:rPr lang="ko-KR" altLang="en-US" sz="1200" dirty="0">
                <a:solidFill>
                  <a:schemeClr val="bg1"/>
                </a:solidFill>
                <a:latin typeface="나눔고딕" pitchFamily="50" charset="-127"/>
                <a:ea typeface="나눔고딕" pitchFamily="50" charset="-127"/>
              </a:rPr>
              <a:t>관련 기사</a:t>
            </a:r>
            <a:endParaRPr lang="en-US" altLang="ko-KR" sz="1200" dirty="0">
              <a:solidFill>
                <a:schemeClr val="bg1"/>
              </a:solidFill>
              <a:latin typeface="나눔고딕" pitchFamily="50" charset="-127"/>
              <a:ea typeface="나눔고딕" pitchFamily="50" charset="-127"/>
            </a:endParaRPr>
          </a:p>
        </p:txBody>
      </p:sp>
      <p:sp>
        <p:nvSpPr>
          <p:cNvPr id="74" name="TextBox 73"/>
          <p:cNvSpPr txBox="1"/>
          <p:nvPr/>
        </p:nvSpPr>
        <p:spPr>
          <a:xfrm>
            <a:off x="2312318" y="940068"/>
            <a:ext cx="2592288" cy="307777"/>
          </a:xfrm>
          <a:prstGeom prst="rect">
            <a:avLst/>
          </a:prstGeom>
          <a:noFill/>
        </p:spPr>
        <p:txBody>
          <a:bodyPr wrap="square" rtlCol="0">
            <a:spAutoFit/>
          </a:bodyPr>
          <a:lstStyle/>
          <a:p>
            <a:r>
              <a:rPr lang="en-US" altLang="ko-KR" sz="1400" b="1" dirty="0">
                <a:solidFill>
                  <a:srgbClr val="00B0F0"/>
                </a:solidFill>
                <a:latin typeface="나눔고딕" pitchFamily="50" charset="-127"/>
                <a:ea typeface="나눔고딕" pitchFamily="50" charset="-127"/>
              </a:rPr>
              <a:t>1  </a:t>
            </a:r>
            <a:r>
              <a:rPr lang="ko-KR" altLang="en-US" sz="1400" b="1" dirty="0">
                <a:solidFill>
                  <a:srgbClr val="00B0F0"/>
                </a:solidFill>
                <a:latin typeface="나눔고딕" pitchFamily="50" charset="-127"/>
                <a:ea typeface="나눔고딕" pitchFamily="50" charset="-127"/>
              </a:rPr>
              <a:t>개발 목적</a:t>
            </a:r>
            <a:endParaRPr lang="en-US" altLang="ko-KR" sz="1400" b="1" dirty="0">
              <a:solidFill>
                <a:srgbClr val="00B0F0"/>
              </a:solidFill>
              <a:latin typeface="나눔고딕" pitchFamily="50" charset="-127"/>
              <a:ea typeface="나눔고딕" pitchFamily="50" charset="-127"/>
            </a:endParaRPr>
          </a:p>
        </p:txBody>
      </p:sp>
      <p:grpSp>
        <p:nvGrpSpPr>
          <p:cNvPr id="17" name="그룹 16"/>
          <p:cNvGrpSpPr/>
          <p:nvPr/>
        </p:nvGrpSpPr>
        <p:grpSpPr>
          <a:xfrm>
            <a:off x="2312318" y="2101721"/>
            <a:ext cx="2691730" cy="868057"/>
            <a:chOff x="2312318" y="2101721"/>
            <a:chExt cx="2691730" cy="868057"/>
          </a:xfrm>
        </p:grpSpPr>
        <p:sp>
          <p:nvSpPr>
            <p:cNvPr id="35" name="TextBox 34"/>
            <p:cNvSpPr txBox="1"/>
            <p:nvPr/>
          </p:nvSpPr>
          <p:spPr>
            <a:xfrm>
              <a:off x="2312318" y="2101721"/>
              <a:ext cx="2691730" cy="307777"/>
            </a:xfrm>
            <a:prstGeom prst="rect">
              <a:avLst/>
            </a:prstGeom>
            <a:noFill/>
          </p:spPr>
          <p:txBody>
            <a:bodyPr wrap="square" rtlCol="0">
              <a:spAutoFit/>
            </a:bodyPr>
            <a:lstStyle/>
            <a:p>
              <a:r>
                <a:rPr lang="en-US" altLang="ko-KR" sz="1400" b="1" dirty="0">
                  <a:solidFill>
                    <a:srgbClr val="00B0F0"/>
                  </a:solidFill>
                  <a:latin typeface="나눔고딕" pitchFamily="50" charset="-127"/>
                  <a:ea typeface="나눔고딕" pitchFamily="50" charset="-127"/>
                </a:rPr>
                <a:t>2  </a:t>
              </a:r>
              <a:r>
                <a:rPr lang="ko-KR" altLang="en-US" sz="1400" b="1" dirty="0">
                  <a:solidFill>
                    <a:srgbClr val="00B0F0"/>
                  </a:solidFill>
                  <a:latin typeface="나눔고딕" pitchFamily="50" charset="-127"/>
                  <a:ea typeface="나눔고딕" pitchFamily="50" charset="-127"/>
                </a:rPr>
                <a:t>기술의 차별성 및 독창성</a:t>
              </a:r>
              <a:endParaRPr lang="en-US" altLang="ko-KR" sz="1400" b="1" dirty="0">
                <a:solidFill>
                  <a:srgbClr val="00B0F0"/>
                </a:solidFill>
                <a:latin typeface="나눔고딕" pitchFamily="50" charset="-127"/>
                <a:ea typeface="나눔고딕" pitchFamily="50" charset="-127"/>
              </a:endParaRPr>
            </a:p>
          </p:txBody>
        </p:sp>
        <p:sp>
          <p:nvSpPr>
            <p:cNvPr id="37" name="직사각형 36"/>
            <p:cNvSpPr/>
            <p:nvPr/>
          </p:nvSpPr>
          <p:spPr>
            <a:xfrm>
              <a:off x="2317651" y="2442711"/>
              <a:ext cx="2376264" cy="527067"/>
            </a:xfrm>
            <a:prstGeom prst="rect">
              <a:avLst/>
            </a:prstGeom>
          </p:spPr>
          <p:txBody>
            <a:bodyPr wrap="square">
              <a:spAutoFit/>
            </a:bodyPr>
            <a:lstStyle/>
            <a:p>
              <a:pPr>
                <a:lnSpc>
                  <a:spcPct val="150000"/>
                </a:lnSpc>
              </a:pPr>
              <a:r>
                <a:rPr lang="en-US" altLang="ko-KR" sz="1000" dirty="0">
                  <a:solidFill>
                    <a:schemeClr val="bg1"/>
                  </a:solidFill>
                  <a:latin typeface="나눔고딕" pitchFamily="50" charset="-127"/>
                  <a:ea typeface="나눔고딕" pitchFamily="50" charset="-127"/>
                </a:rPr>
                <a:t>2-1   </a:t>
              </a:r>
              <a:r>
                <a:rPr lang="ko-KR" altLang="en-US" sz="1000" dirty="0">
                  <a:solidFill>
                    <a:schemeClr val="bg1"/>
                  </a:solidFill>
                  <a:latin typeface="나눔고딕" pitchFamily="50" charset="-127"/>
                  <a:ea typeface="나눔고딕" pitchFamily="50" charset="-127"/>
                </a:rPr>
                <a:t>기술 유무에 따른 장단점</a:t>
              </a:r>
              <a:endParaRPr lang="en-US" altLang="ko-KR" sz="1000" dirty="0">
                <a:solidFill>
                  <a:schemeClr val="bg1"/>
                </a:solidFill>
                <a:latin typeface="나눔고딕" pitchFamily="50" charset="-127"/>
                <a:ea typeface="나눔고딕" pitchFamily="50" charset="-127"/>
              </a:endParaRPr>
            </a:p>
            <a:p>
              <a:pPr>
                <a:lnSpc>
                  <a:spcPct val="150000"/>
                </a:lnSpc>
              </a:pPr>
              <a:r>
                <a:rPr lang="en-US" altLang="ko-KR" sz="1000" dirty="0">
                  <a:solidFill>
                    <a:schemeClr val="bg1"/>
                  </a:solidFill>
                  <a:latin typeface="나눔고딕" pitchFamily="50" charset="-127"/>
                  <a:ea typeface="나눔고딕" pitchFamily="50" charset="-127"/>
                </a:rPr>
                <a:t>2-2   </a:t>
              </a:r>
              <a:r>
                <a:rPr lang="ko-KR" altLang="en-US" sz="1000" dirty="0">
                  <a:solidFill>
                    <a:schemeClr val="bg1"/>
                  </a:solidFill>
                  <a:latin typeface="나눔고딕" pitchFamily="50" charset="-127"/>
                  <a:ea typeface="나눔고딕" pitchFamily="50" charset="-127"/>
                </a:rPr>
                <a:t>기존 스마트 </a:t>
              </a:r>
              <a:r>
                <a:rPr lang="ko-KR" altLang="en-US" sz="1000" dirty="0" err="1">
                  <a:solidFill>
                    <a:schemeClr val="bg1"/>
                  </a:solidFill>
                  <a:latin typeface="나눔고딕" pitchFamily="50" charset="-127"/>
                  <a:ea typeface="나눔고딕" pitchFamily="50" charset="-127"/>
                </a:rPr>
                <a:t>도어락과</a:t>
              </a:r>
              <a:r>
                <a:rPr lang="ko-KR" altLang="en-US" sz="1000" dirty="0">
                  <a:solidFill>
                    <a:schemeClr val="bg1"/>
                  </a:solidFill>
                  <a:latin typeface="나눔고딕" pitchFamily="50" charset="-127"/>
                  <a:ea typeface="나눔고딕" pitchFamily="50" charset="-127"/>
                </a:rPr>
                <a:t> 차이점</a:t>
              </a:r>
              <a:endParaRPr lang="en-US" altLang="ko-KR" sz="1000" dirty="0">
                <a:solidFill>
                  <a:schemeClr val="bg1"/>
                </a:solidFill>
                <a:latin typeface="나눔고딕" pitchFamily="50" charset="-127"/>
                <a:ea typeface="나눔고딕" pitchFamily="50" charset="-127"/>
              </a:endParaRPr>
            </a:p>
          </p:txBody>
        </p:sp>
      </p:grpSp>
      <p:grpSp>
        <p:nvGrpSpPr>
          <p:cNvPr id="18" name="그룹 17"/>
          <p:cNvGrpSpPr/>
          <p:nvPr/>
        </p:nvGrpSpPr>
        <p:grpSpPr>
          <a:xfrm>
            <a:off x="2308126" y="3284984"/>
            <a:ext cx="2595339" cy="1105106"/>
            <a:chOff x="2308126" y="3973929"/>
            <a:chExt cx="2595339" cy="1105106"/>
          </a:xfrm>
        </p:grpSpPr>
        <p:sp>
          <p:nvSpPr>
            <p:cNvPr id="39" name="TextBox 38"/>
            <p:cNvSpPr txBox="1"/>
            <p:nvPr/>
          </p:nvSpPr>
          <p:spPr>
            <a:xfrm>
              <a:off x="2311177" y="3973929"/>
              <a:ext cx="2592288" cy="307777"/>
            </a:xfrm>
            <a:prstGeom prst="rect">
              <a:avLst/>
            </a:prstGeom>
            <a:noFill/>
          </p:spPr>
          <p:txBody>
            <a:bodyPr wrap="square" rtlCol="0">
              <a:spAutoFit/>
            </a:bodyPr>
            <a:lstStyle/>
            <a:p>
              <a:r>
                <a:rPr lang="en-US" altLang="ko-KR" sz="1400" b="1" dirty="0">
                  <a:solidFill>
                    <a:srgbClr val="00B0F0"/>
                  </a:solidFill>
                  <a:latin typeface="나눔고딕" pitchFamily="50" charset="-127"/>
                  <a:ea typeface="나눔고딕" pitchFamily="50" charset="-127"/>
                </a:rPr>
                <a:t>3  </a:t>
              </a:r>
              <a:r>
                <a:rPr lang="ko-KR" altLang="en-US" sz="1400" b="1" dirty="0">
                  <a:solidFill>
                    <a:srgbClr val="00B0F0"/>
                  </a:solidFill>
                  <a:latin typeface="나눔고딕" pitchFamily="50" charset="-127"/>
                  <a:ea typeface="나눔고딕" pitchFamily="50" charset="-127"/>
                </a:rPr>
                <a:t>핵심 기술</a:t>
              </a:r>
              <a:r>
                <a:rPr lang="en-US" altLang="ko-KR" sz="1400" b="1" dirty="0">
                  <a:solidFill>
                    <a:srgbClr val="00B0F0"/>
                  </a:solidFill>
                  <a:latin typeface="나눔고딕" pitchFamily="50" charset="-127"/>
                  <a:ea typeface="나눔고딕" pitchFamily="50" charset="-127"/>
                </a:rPr>
                <a:t>/ </a:t>
              </a:r>
              <a:r>
                <a:rPr lang="ko-KR" altLang="en-US" sz="1400" b="1" dirty="0">
                  <a:solidFill>
                    <a:srgbClr val="00B0F0"/>
                  </a:solidFill>
                  <a:latin typeface="나눔고딕" pitchFamily="50" charset="-127"/>
                  <a:ea typeface="나눔고딕" pitchFamily="50" charset="-127"/>
                </a:rPr>
                <a:t>시스템 구성</a:t>
              </a:r>
              <a:endParaRPr lang="en-US" altLang="ko-KR" sz="1400" b="1" dirty="0">
                <a:solidFill>
                  <a:srgbClr val="00B0F0"/>
                </a:solidFill>
                <a:latin typeface="나눔고딕" pitchFamily="50" charset="-127"/>
                <a:ea typeface="나눔고딕" pitchFamily="50" charset="-127"/>
              </a:endParaRPr>
            </a:p>
          </p:txBody>
        </p:sp>
        <p:sp>
          <p:nvSpPr>
            <p:cNvPr id="40" name="직사각형 39"/>
            <p:cNvSpPr/>
            <p:nvPr/>
          </p:nvSpPr>
          <p:spPr>
            <a:xfrm>
              <a:off x="2308126" y="4321135"/>
              <a:ext cx="2376264" cy="757900"/>
            </a:xfrm>
            <a:prstGeom prst="rect">
              <a:avLst/>
            </a:prstGeom>
          </p:spPr>
          <p:txBody>
            <a:bodyPr wrap="square">
              <a:spAutoFit/>
            </a:bodyPr>
            <a:lstStyle/>
            <a:p>
              <a:pPr>
                <a:lnSpc>
                  <a:spcPct val="150000"/>
                </a:lnSpc>
              </a:pPr>
              <a:r>
                <a:rPr lang="en-US" altLang="ko-KR" sz="1000" dirty="0">
                  <a:solidFill>
                    <a:schemeClr val="bg1"/>
                  </a:solidFill>
                  <a:latin typeface="나눔고딕" pitchFamily="50" charset="-127"/>
                  <a:ea typeface="나눔고딕" pitchFamily="50" charset="-127"/>
                </a:rPr>
                <a:t>3-1   </a:t>
              </a:r>
              <a:r>
                <a:rPr lang="ko-KR" altLang="en-US" sz="1000" dirty="0" err="1">
                  <a:solidFill>
                    <a:schemeClr val="bg1"/>
                  </a:solidFill>
                  <a:latin typeface="나눔고딕" pitchFamily="50" charset="-127"/>
                  <a:ea typeface="나눔고딕" pitchFamily="50" charset="-127"/>
                </a:rPr>
                <a:t>서보모터</a:t>
              </a:r>
              <a:endParaRPr lang="en-US" altLang="ko-KR" sz="1000" dirty="0">
                <a:solidFill>
                  <a:schemeClr val="bg1"/>
                </a:solidFill>
                <a:latin typeface="나눔고딕" pitchFamily="50" charset="-127"/>
                <a:ea typeface="나눔고딕" pitchFamily="50" charset="-127"/>
              </a:endParaRPr>
            </a:p>
            <a:p>
              <a:pPr>
                <a:lnSpc>
                  <a:spcPct val="150000"/>
                </a:lnSpc>
              </a:pPr>
              <a:r>
                <a:rPr lang="en-US" altLang="ko-KR" sz="1000" dirty="0">
                  <a:solidFill>
                    <a:schemeClr val="bg1"/>
                  </a:solidFill>
                  <a:latin typeface="나눔고딕" pitchFamily="50" charset="-127"/>
                  <a:ea typeface="나눔고딕" pitchFamily="50" charset="-127"/>
                </a:rPr>
                <a:t>3-2   </a:t>
              </a:r>
              <a:r>
                <a:rPr lang="ko-KR" altLang="en-US" sz="1000" dirty="0">
                  <a:solidFill>
                    <a:schemeClr val="bg1"/>
                  </a:solidFill>
                  <a:latin typeface="나눔고딕" pitchFamily="50" charset="-127"/>
                  <a:ea typeface="나눔고딕" pitchFamily="50" charset="-127"/>
                </a:rPr>
                <a:t>얼굴인식</a:t>
              </a:r>
              <a:endParaRPr lang="en-US" altLang="ko-KR" sz="1000" dirty="0">
                <a:solidFill>
                  <a:schemeClr val="bg1"/>
                </a:solidFill>
                <a:latin typeface="나눔고딕" pitchFamily="50" charset="-127"/>
                <a:ea typeface="나눔고딕" pitchFamily="50" charset="-127"/>
              </a:endParaRPr>
            </a:p>
            <a:p>
              <a:pPr>
                <a:lnSpc>
                  <a:spcPct val="150000"/>
                </a:lnSpc>
              </a:pPr>
              <a:r>
                <a:rPr lang="en-US" altLang="ko-KR" sz="1000" dirty="0">
                  <a:solidFill>
                    <a:schemeClr val="bg1"/>
                  </a:solidFill>
                  <a:latin typeface="나눔고딕" pitchFamily="50" charset="-127"/>
                  <a:ea typeface="나눔고딕" pitchFamily="50" charset="-127"/>
                </a:rPr>
                <a:t>3-3   </a:t>
              </a:r>
              <a:r>
                <a:rPr lang="ko-KR" altLang="en-US" sz="1000" dirty="0">
                  <a:solidFill>
                    <a:schemeClr val="bg1"/>
                  </a:solidFill>
                  <a:latin typeface="나눔고딕" pitchFamily="50" charset="-127"/>
                  <a:ea typeface="나눔고딕" pitchFamily="50" charset="-127"/>
                </a:rPr>
                <a:t>시스템 구성</a:t>
              </a:r>
              <a:endParaRPr lang="en-US" altLang="ko-KR" sz="1000" dirty="0">
                <a:solidFill>
                  <a:schemeClr val="bg1"/>
                </a:solidFill>
                <a:latin typeface="나눔고딕" pitchFamily="50" charset="-127"/>
                <a:ea typeface="나눔고딕" pitchFamily="50" charset="-127"/>
              </a:endParaRPr>
            </a:p>
          </p:txBody>
        </p:sp>
      </p:grpSp>
      <p:grpSp>
        <p:nvGrpSpPr>
          <p:cNvPr id="16" name="그룹 15"/>
          <p:cNvGrpSpPr/>
          <p:nvPr/>
        </p:nvGrpSpPr>
        <p:grpSpPr>
          <a:xfrm>
            <a:off x="2317651" y="4815453"/>
            <a:ext cx="2592288" cy="636648"/>
            <a:chOff x="5464671" y="939671"/>
            <a:chExt cx="2592288" cy="636648"/>
          </a:xfrm>
        </p:grpSpPr>
        <p:sp>
          <p:nvSpPr>
            <p:cNvPr id="41" name="TextBox 40"/>
            <p:cNvSpPr txBox="1"/>
            <p:nvPr/>
          </p:nvSpPr>
          <p:spPr>
            <a:xfrm>
              <a:off x="5464671" y="939671"/>
              <a:ext cx="2592288" cy="307777"/>
            </a:xfrm>
            <a:prstGeom prst="rect">
              <a:avLst/>
            </a:prstGeom>
            <a:noFill/>
          </p:spPr>
          <p:txBody>
            <a:bodyPr wrap="square" rtlCol="0">
              <a:spAutoFit/>
            </a:bodyPr>
            <a:lstStyle/>
            <a:p>
              <a:r>
                <a:rPr lang="en-US" altLang="ko-KR" sz="1400" b="1" dirty="0">
                  <a:solidFill>
                    <a:srgbClr val="00B0F0"/>
                  </a:solidFill>
                  <a:latin typeface="나눔고딕" pitchFamily="50" charset="-127"/>
                  <a:ea typeface="나눔고딕" pitchFamily="50" charset="-127"/>
                </a:rPr>
                <a:t>4  </a:t>
              </a:r>
              <a:r>
                <a:rPr lang="ko-KR" altLang="en-US" sz="1400" b="1" dirty="0">
                  <a:solidFill>
                    <a:srgbClr val="00B0F0"/>
                  </a:solidFill>
                  <a:latin typeface="나눔고딕" pitchFamily="50" charset="-127"/>
                  <a:ea typeface="나눔고딕" pitchFamily="50" charset="-127"/>
                </a:rPr>
                <a:t>기대 효과</a:t>
              </a:r>
              <a:endParaRPr lang="en-US" altLang="ko-KR" sz="1400" b="1" dirty="0">
                <a:solidFill>
                  <a:srgbClr val="00B0F0"/>
                </a:solidFill>
                <a:latin typeface="나눔고딕" pitchFamily="50" charset="-127"/>
                <a:ea typeface="나눔고딕" pitchFamily="50" charset="-127"/>
              </a:endParaRPr>
            </a:p>
          </p:txBody>
        </p:sp>
        <p:sp>
          <p:nvSpPr>
            <p:cNvPr id="42" name="직사각형 41"/>
            <p:cNvSpPr/>
            <p:nvPr/>
          </p:nvSpPr>
          <p:spPr>
            <a:xfrm>
              <a:off x="5470004" y="1280661"/>
              <a:ext cx="2376264" cy="295658"/>
            </a:xfrm>
            <a:prstGeom prst="rect">
              <a:avLst/>
            </a:prstGeom>
          </p:spPr>
          <p:txBody>
            <a:bodyPr wrap="square">
              <a:spAutoFit/>
            </a:bodyPr>
            <a:lstStyle/>
            <a:p>
              <a:pPr>
                <a:lnSpc>
                  <a:spcPct val="150000"/>
                </a:lnSpc>
              </a:pPr>
              <a:r>
                <a:rPr lang="en-US" altLang="ko-KR" sz="1000" dirty="0">
                  <a:solidFill>
                    <a:schemeClr val="bg1"/>
                  </a:solidFill>
                  <a:latin typeface="나눔고딕" pitchFamily="50" charset="-127"/>
                  <a:ea typeface="나눔고딕" pitchFamily="50" charset="-127"/>
                </a:rPr>
                <a:t>4-1   </a:t>
              </a:r>
              <a:r>
                <a:rPr lang="ko-KR" altLang="en-US" sz="1000" dirty="0">
                  <a:solidFill>
                    <a:schemeClr val="bg1"/>
                  </a:solidFill>
                  <a:latin typeface="나눔고딕" pitchFamily="50" charset="-127"/>
                  <a:ea typeface="나눔고딕" pitchFamily="50" charset="-127"/>
                </a:rPr>
                <a:t>기대 효과</a:t>
              </a:r>
              <a:endParaRPr lang="en-US" altLang="ko-KR" sz="1000" dirty="0">
                <a:solidFill>
                  <a:schemeClr val="bg1"/>
                </a:solidFill>
                <a:latin typeface="나눔고딕" pitchFamily="50" charset="-127"/>
                <a:ea typeface="나눔고딕" pitchFamily="50" charset="-127"/>
              </a:endParaRPr>
            </a:p>
          </p:txBody>
        </p:sp>
      </p:grpSp>
      <p:grpSp>
        <p:nvGrpSpPr>
          <p:cNvPr id="15" name="그룹 14"/>
          <p:cNvGrpSpPr/>
          <p:nvPr/>
        </p:nvGrpSpPr>
        <p:grpSpPr>
          <a:xfrm>
            <a:off x="5355133" y="893480"/>
            <a:ext cx="2595339" cy="874273"/>
            <a:chOff x="5441429" y="2380228"/>
            <a:chExt cx="2595339" cy="874273"/>
          </a:xfrm>
        </p:grpSpPr>
        <p:sp>
          <p:nvSpPr>
            <p:cNvPr id="43" name="TextBox 42"/>
            <p:cNvSpPr txBox="1"/>
            <p:nvPr/>
          </p:nvSpPr>
          <p:spPr>
            <a:xfrm>
              <a:off x="5444480" y="2380228"/>
              <a:ext cx="2592288" cy="307777"/>
            </a:xfrm>
            <a:prstGeom prst="rect">
              <a:avLst/>
            </a:prstGeom>
            <a:noFill/>
          </p:spPr>
          <p:txBody>
            <a:bodyPr wrap="square" rtlCol="0">
              <a:spAutoFit/>
            </a:bodyPr>
            <a:lstStyle/>
            <a:p>
              <a:r>
                <a:rPr lang="en-US" altLang="ko-KR" sz="1400" b="1" dirty="0">
                  <a:solidFill>
                    <a:srgbClr val="00B0F0"/>
                  </a:solidFill>
                  <a:latin typeface="나눔고딕" pitchFamily="50" charset="-127"/>
                  <a:ea typeface="나눔고딕" pitchFamily="50" charset="-127"/>
                </a:rPr>
                <a:t>5  </a:t>
              </a:r>
              <a:r>
                <a:rPr lang="ko-KR" altLang="en-US" sz="1400" b="1" dirty="0">
                  <a:solidFill>
                    <a:srgbClr val="00B0F0"/>
                  </a:solidFill>
                  <a:latin typeface="나눔고딕" pitchFamily="50" charset="-127"/>
                  <a:ea typeface="나눔고딕" pitchFamily="50" charset="-127"/>
                </a:rPr>
                <a:t>개발 일정 및 역할 분담</a:t>
              </a:r>
              <a:endParaRPr lang="en-US" altLang="ko-KR" sz="1400" b="1" dirty="0">
                <a:solidFill>
                  <a:srgbClr val="00B0F0"/>
                </a:solidFill>
                <a:latin typeface="나눔고딕" pitchFamily="50" charset="-127"/>
                <a:ea typeface="나눔고딕" pitchFamily="50" charset="-127"/>
              </a:endParaRPr>
            </a:p>
          </p:txBody>
        </p:sp>
        <p:sp>
          <p:nvSpPr>
            <p:cNvPr id="44" name="직사각형 43"/>
            <p:cNvSpPr/>
            <p:nvPr/>
          </p:nvSpPr>
          <p:spPr>
            <a:xfrm>
              <a:off x="5441429" y="2727434"/>
              <a:ext cx="2376264" cy="527067"/>
            </a:xfrm>
            <a:prstGeom prst="rect">
              <a:avLst/>
            </a:prstGeom>
          </p:spPr>
          <p:txBody>
            <a:bodyPr wrap="square">
              <a:spAutoFit/>
            </a:bodyPr>
            <a:lstStyle/>
            <a:p>
              <a:pPr>
                <a:lnSpc>
                  <a:spcPct val="150000"/>
                </a:lnSpc>
              </a:pPr>
              <a:r>
                <a:rPr lang="en-US" altLang="ko-KR" sz="1000" dirty="0">
                  <a:solidFill>
                    <a:schemeClr val="bg1"/>
                  </a:solidFill>
                  <a:latin typeface="나눔고딕" pitchFamily="50" charset="-127"/>
                  <a:ea typeface="나눔고딕" pitchFamily="50" charset="-127"/>
                </a:rPr>
                <a:t>5-1   </a:t>
              </a:r>
              <a:r>
                <a:rPr lang="ko-KR" altLang="en-US" sz="1000" dirty="0">
                  <a:solidFill>
                    <a:schemeClr val="bg1"/>
                  </a:solidFill>
                  <a:latin typeface="나눔고딕" pitchFamily="50" charset="-127"/>
                  <a:ea typeface="나눔고딕" pitchFamily="50" charset="-127"/>
                </a:rPr>
                <a:t>개발 일정</a:t>
              </a:r>
              <a:endParaRPr lang="en-US" altLang="ko-KR" sz="1000" dirty="0">
                <a:solidFill>
                  <a:schemeClr val="bg1"/>
                </a:solidFill>
                <a:latin typeface="나눔고딕" pitchFamily="50" charset="-127"/>
                <a:ea typeface="나눔고딕" pitchFamily="50" charset="-127"/>
              </a:endParaRPr>
            </a:p>
            <a:p>
              <a:pPr>
                <a:lnSpc>
                  <a:spcPct val="150000"/>
                </a:lnSpc>
              </a:pPr>
              <a:r>
                <a:rPr lang="en-US" altLang="ko-KR" sz="1000" dirty="0">
                  <a:solidFill>
                    <a:schemeClr val="bg1"/>
                  </a:solidFill>
                  <a:latin typeface="나눔고딕" pitchFamily="50" charset="-127"/>
                  <a:ea typeface="나눔고딕" pitchFamily="50" charset="-127"/>
                </a:rPr>
                <a:t>5-2   </a:t>
              </a:r>
              <a:r>
                <a:rPr lang="ko-KR" altLang="en-US" sz="1000" dirty="0">
                  <a:solidFill>
                    <a:schemeClr val="bg1"/>
                  </a:solidFill>
                  <a:latin typeface="나눔고딕" pitchFamily="50" charset="-127"/>
                  <a:ea typeface="나눔고딕" pitchFamily="50" charset="-127"/>
                </a:rPr>
                <a:t>팀원 역할 분담</a:t>
              </a:r>
              <a:endParaRPr lang="en-US" altLang="ko-KR" sz="1000" dirty="0">
                <a:solidFill>
                  <a:schemeClr val="bg1"/>
                </a:solidFill>
                <a:latin typeface="나눔고딕" pitchFamily="50" charset="-127"/>
                <a:ea typeface="나눔고딕" pitchFamily="50" charset="-127"/>
              </a:endParaRPr>
            </a:p>
          </p:txBody>
        </p:sp>
      </p:grpSp>
      <p:sp>
        <p:nvSpPr>
          <p:cNvPr id="19" name="제목 18"/>
          <p:cNvSpPr>
            <a:spLocks noGrp="1"/>
          </p:cNvSpPr>
          <p:nvPr>
            <p:ph type="ctrTitle"/>
          </p:nvPr>
        </p:nvSpPr>
        <p:spPr>
          <a:xfrm>
            <a:off x="323528" y="893480"/>
            <a:ext cx="1581944" cy="1470025"/>
          </a:xfrm>
        </p:spPr>
        <p:txBody>
          <a:bodyPr anchor="t">
            <a:normAutofit/>
          </a:bodyPr>
          <a:lstStyle/>
          <a:p>
            <a:pPr algn="l"/>
            <a:r>
              <a:rPr lang="en-US" altLang="ko-KR" sz="1800" dirty="0"/>
              <a:t>Index</a:t>
            </a:r>
            <a:endParaRPr lang="ko-KR" altLang="en-US" sz="1800" dirty="0"/>
          </a:p>
        </p:txBody>
      </p:sp>
      <p:grpSp>
        <p:nvGrpSpPr>
          <p:cNvPr id="20" name="그룹 19">
            <a:extLst>
              <a:ext uri="{FF2B5EF4-FFF2-40B4-BE49-F238E27FC236}">
                <a16:creationId xmlns:a16="http://schemas.microsoft.com/office/drawing/2014/main" id="{A059352A-10F7-4D31-8840-3F8CEFA5BA9E}"/>
              </a:ext>
            </a:extLst>
          </p:cNvPr>
          <p:cNvGrpSpPr/>
          <p:nvPr/>
        </p:nvGrpSpPr>
        <p:grpSpPr>
          <a:xfrm>
            <a:off x="5323973" y="2099991"/>
            <a:ext cx="2592288" cy="633183"/>
            <a:chOff x="5300731" y="1080942"/>
            <a:chExt cx="2592288" cy="633183"/>
          </a:xfrm>
        </p:grpSpPr>
        <p:sp>
          <p:nvSpPr>
            <p:cNvPr id="21" name="TextBox 20">
              <a:extLst>
                <a:ext uri="{FF2B5EF4-FFF2-40B4-BE49-F238E27FC236}">
                  <a16:creationId xmlns:a16="http://schemas.microsoft.com/office/drawing/2014/main" id="{01BD52B7-9EAF-4D1B-B91D-816C6DB25DD0}"/>
                </a:ext>
              </a:extLst>
            </p:cNvPr>
            <p:cNvSpPr txBox="1"/>
            <p:nvPr/>
          </p:nvSpPr>
          <p:spPr>
            <a:xfrm>
              <a:off x="5300731" y="1080942"/>
              <a:ext cx="2592288" cy="307777"/>
            </a:xfrm>
            <a:prstGeom prst="rect">
              <a:avLst/>
            </a:prstGeom>
            <a:noFill/>
          </p:spPr>
          <p:txBody>
            <a:bodyPr wrap="square" rtlCol="0">
              <a:spAutoFit/>
            </a:bodyPr>
            <a:lstStyle/>
            <a:p>
              <a:r>
                <a:rPr lang="en-US" altLang="ko-KR" sz="1400" b="1" dirty="0">
                  <a:solidFill>
                    <a:srgbClr val="00B0F0"/>
                  </a:solidFill>
                  <a:latin typeface="나눔고딕" pitchFamily="50" charset="-127"/>
                  <a:ea typeface="나눔고딕" pitchFamily="50" charset="-127"/>
                </a:rPr>
                <a:t>6  </a:t>
              </a:r>
              <a:r>
                <a:rPr lang="ko-KR" altLang="en-US" sz="1400" b="1" dirty="0">
                  <a:solidFill>
                    <a:srgbClr val="00B0F0"/>
                  </a:solidFill>
                  <a:latin typeface="나눔고딕" pitchFamily="50" charset="-127"/>
                  <a:ea typeface="나눔고딕" pitchFamily="50" charset="-127"/>
                </a:rPr>
                <a:t>프로그램 이름 소개</a:t>
              </a:r>
              <a:endParaRPr lang="en-US" altLang="ko-KR" sz="1400" b="1" dirty="0">
                <a:solidFill>
                  <a:srgbClr val="00B0F0"/>
                </a:solidFill>
                <a:latin typeface="나눔고딕" pitchFamily="50" charset="-127"/>
                <a:ea typeface="나눔고딕" pitchFamily="50" charset="-127"/>
              </a:endParaRPr>
            </a:p>
          </p:txBody>
        </p:sp>
        <p:sp>
          <p:nvSpPr>
            <p:cNvPr id="22" name="직사각형 21">
              <a:extLst>
                <a:ext uri="{FF2B5EF4-FFF2-40B4-BE49-F238E27FC236}">
                  <a16:creationId xmlns:a16="http://schemas.microsoft.com/office/drawing/2014/main" id="{5C4118F3-31FD-4E16-87BC-4EAF89E2C99E}"/>
                </a:ext>
              </a:extLst>
            </p:cNvPr>
            <p:cNvSpPr/>
            <p:nvPr/>
          </p:nvSpPr>
          <p:spPr>
            <a:xfrm>
              <a:off x="5331891" y="1417890"/>
              <a:ext cx="2376264" cy="296235"/>
            </a:xfrm>
            <a:prstGeom prst="rect">
              <a:avLst/>
            </a:prstGeom>
          </p:spPr>
          <p:txBody>
            <a:bodyPr wrap="square">
              <a:spAutoFit/>
            </a:bodyPr>
            <a:lstStyle/>
            <a:p>
              <a:pPr>
                <a:lnSpc>
                  <a:spcPct val="150000"/>
                </a:lnSpc>
              </a:pPr>
              <a:r>
                <a:rPr lang="en-US" altLang="ko-KR" sz="1000" dirty="0">
                  <a:solidFill>
                    <a:schemeClr val="bg1"/>
                  </a:solidFill>
                  <a:latin typeface="나눔고딕" pitchFamily="50" charset="-127"/>
                  <a:ea typeface="나눔고딕" pitchFamily="50" charset="-127"/>
                </a:rPr>
                <a:t>6-1   ON.O.ON</a:t>
              </a:r>
            </a:p>
          </p:txBody>
        </p:sp>
      </p:grpSp>
      <p:grpSp>
        <p:nvGrpSpPr>
          <p:cNvPr id="23" name="그룹 22">
            <a:extLst>
              <a:ext uri="{FF2B5EF4-FFF2-40B4-BE49-F238E27FC236}">
                <a16:creationId xmlns:a16="http://schemas.microsoft.com/office/drawing/2014/main" id="{4CEA8BE4-B881-4B9F-9B7D-51834CF57C29}"/>
              </a:ext>
            </a:extLst>
          </p:cNvPr>
          <p:cNvGrpSpPr/>
          <p:nvPr/>
        </p:nvGrpSpPr>
        <p:grpSpPr>
          <a:xfrm>
            <a:off x="5320922" y="3252282"/>
            <a:ext cx="2595339" cy="643441"/>
            <a:chOff x="5441429" y="2380228"/>
            <a:chExt cx="2595339" cy="643441"/>
          </a:xfrm>
        </p:grpSpPr>
        <p:sp>
          <p:nvSpPr>
            <p:cNvPr id="24" name="TextBox 23">
              <a:extLst>
                <a:ext uri="{FF2B5EF4-FFF2-40B4-BE49-F238E27FC236}">
                  <a16:creationId xmlns:a16="http://schemas.microsoft.com/office/drawing/2014/main" id="{48F53368-0E03-46DA-95EC-D88103EB780F}"/>
                </a:ext>
              </a:extLst>
            </p:cNvPr>
            <p:cNvSpPr txBox="1"/>
            <p:nvPr/>
          </p:nvSpPr>
          <p:spPr>
            <a:xfrm>
              <a:off x="5444480" y="2380228"/>
              <a:ext cx="2592288" cy="307777"/>
            </a:xfrm>
            <a:prstGeom prst="rect">
              <a:avLst/>
            </a:prstGeom>
            <a:noFill/>
          </p:spPr>
          <p:txBody>
            <a:bodyPr wrap="square" rtlCol="0">
              <a:spAutoFit/>
            </a:bodyPr>
            <a:lstStyle/>
            <a:p>
              <a:r>
                <a:rPr lang="en-US" altLang="ko-KR" sz="1400" b="1" dirty="0">
                  <a:solidFill>
                    <a:srgbClr val="00B0F0"/>
                  </a:solidFill>
                  <a:latin typeface="나눔고딕" pitchFamily="50" charset="-127"/>
                  <a:ea typeface="나눔고딕" pitchFamily="50" charset="-127"/>
                </a:rPr>
                <a:t>7  </a:t>
              </a:r>
              <a:r>
                <a:rPr lang="ko-KR" altLang="en-US" sz="1400" b="1" dirty="0">
                  <a:solidFill>
                    <a:srgbClr val="00B0F0"/>
                  </a:solidFill>
                  <a:latin typeface="나눔고딕" pitchFamily="50" charset="-127"/>
                  <a:ea typeface="나눔고딕" pitchFamily="50" charset="-127"/>
                </a:rPr>
                <a:t>출처</a:t>
              </a:r>
              <a:endParaRPr lang="en-US" altLang="ko-KR" sz="1400" b="1" dirty="0">
                <a:solidFill>
                  <a:srgbClr val="00B0F0"/>
                </a:solidFill>
                <a:latin typeface="나눔고딕" pitchFamily="50" charset="-127"/>
                <a:ea typeface="나눔고딕" pitchFamily="50" charset="-127"/>
              </a:endParaRPr>
            </a:p>
          </p:txBody>
        </p:sp>
        <p:sp>
          <p:nvSpPr>
            <p:cNvPr id="25" name="직사각형 24">
              <a:extLst>
                <a:ext uri="{FF2B5EF4-FFF2-40B4-BE49-F238E27FC236}">
                  <a16:creationId xmlns:a16="http://schemas.microsoft.com/office/drawing/2014/main" id="{09F49872-E635-44B2-BCE4-5D59EBA0E213}"/>
                </a:ext>
              </a:extLst>
            </p:cNvPr>
            <p:cNvSpPr/>
            <p:nvPr/>
          </p:nvSpPr>
          <p:spPr>
            <a:xfrm>
              <a:off x="5441429" y="2727434"/>
              <a:ext cx="2376264" cy="296235"/>
            </a:xfrm>
            <a:prstGeom prst="rect">
              <a:avLst/>
            </a:prstGeom>
          </p:spPr>
          <p:txBody>
            <a:bodyPr wrap="square">
              <a:spAutoFit/>
            </a:bodyPr>
            <a:lstStyle/>
            <a:p>
              <a:pPr>
                <a:lnSpc>
                  <a:spcPct val="150000"/>
                </a:lnSpc>
              </a:pPr>
              <a:r>
                <a:rPr lang="en-US" altLang="ko-KR" sz="1000" dirty="0">
                  <a:solidFill>
                    <a:schemeClr val="bg1"/>
                  </a:solidFill>
                  <a:latin typeface="나눔고딕" pitchFamily="50" charset="-127"/>
                  <a:ea typeface="나눔고딕" pitchFamily="50" charset="-127"/>
                </a:rPr>
                <a:t>7-1   </a:t>
              </a:r>
              <a:r>
                <a:rPr lang="ko-KR" altLang="en-US" sz="1000" dirty="0">
                  <a:solidFill>
                    <a:schemeClr val="bg1"/>
                  </a:solidFill>
                  <a:latin typeface="나눔고딕" pitchFamily="50" charset="-127"/>
                  <a:ea typeface="나눔고딕" pitchFamily="50" charset="-127"/>
                </a:rPr>
                <a:t>기사 및 자료 출처</a:t>
              </a:r>
              <a:endParaRPr lang="en-US" altLang="ko-KR" sz="1000" dirty="0">
                <a:solidFill>
                  <a:schemeClr val="bg1"/>
                </a:solidFill>
                <a:latin typeface="나눔고딕" pitchFamily="50" charset="-127"/>
                <a:ea typeface="나눔고딕" pitchFamily="50" charset="-127"/>
              </a:endParaRPr>
            </a:p>
          </p:txBody>
        </p:sp>
      </p:grpSp>
      <p:pic>
        <p:nvPicPr>
          <p:cNvPr id="2" name="오디오 1">
            <a:hlinkClick r:id="" action="ppaction://media"/>
            <a:extLst>
              <a:ext uri="{FF2B5EF4-FFF2-40B4-BE49-F238E27FC236}">
                <a16:creationId xmlns:a16="http://schemas.microsoft.com/office/drawing/2014/main" id="{76E35EC3-E211-4125-A50B-3FF4EDBF30A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4500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54992" y="764704"/>
            <a:ext cx="5141144"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1-1.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필요성을 느끼게 된 계기</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sp>
        <p:nvSpPr>
          <p:cNvPr id="3" name="제목 2">
            <a:extLst>
              <a:ext uri="{FF2B5EF4-FFF2-40B4-BE49-F238E27FC236}">
                <a16:creationId xmlns:a16="http://schemas.microsoft.com/office/drawing/2014/main" id="{C6A09FF3-9219-4B65-9756-01FDE3074487}"/>
              </a:ext>
            </a:extLst>
          </p:cNvPr>
          <p:cNvSpPr>
            <a:spLocks noGrp="1"/>
          </p:cNvSpPr>
          <p:nvPr>
            <p:ph type="ctrTitle"/>
          </p:nvPr>
        </p:nvSpPr>
        <p:spPr>
          <a:xfrm>
            <a:off x="685800" y="1551463"/>
            <a:ext cx="7772400" cy="3749745"/>
          </a:xfrm>
        </p:spPr>
        <p:txBody>
          <a:bodyPr>
            <a:normAutofit/>
          </a:bodyPr>
          <a:lstStyle/>
          <a:p>
            <a:pPr algn="l"/>
            <a:r>
              <a:rPr lang="en-US" altLang="ko-KR" sz="1800" dirty="0"/>
              <a:t>1) </a:t>
            </a:r>
            <a:r>
              <a:rPr lang="ko-KR" altLang="en-US" sz="1800" dirty="0"/>
              <a:t>자취방 스마트 키 사례</a:t>
            </a:r>
            <a:br>
              <a:rPr lang="en-US" altLang="ko-KR" sz="1800" dirty="0"/>
            </a:br>
            <a:br>
              <a:rPr lang="en-US" altLang="ko-KR" sz="1800" dirty="0"/>
            </a:br>
            <a:r>
              <a:rPr lang="en-US" altLang="ko-KR" sz="1800" dirty="0"/>
              <a:t>2) </a:t>
            </a:r>
            <a:r>
              <a:rPr lang="ko-KR" altLang="en-US" sz="1800" dirty="0"/>
              <a:t>기숙사 출입 카드 사례</a:t>
            </a:r>
            <a:br>
              <a:rPr lang="en-US" altLang="ko-KR" sz="1800" dirty="0"/>
            </a:br>
            <a:br>
              <a:rPr lang="en-US" altLang="ko-KR" sz="1800" dirty="0"/>
            </a:br>
            <a:r>
              <a:rPr lang="en-US" altLang="ko-KR" sz="1800" dirty="0"/>
              <a:t>3) </a:t>
            </a:r>
            <a:r>
              <a:rPr lang="ko-KR" altLang="en-US" sz="1800" dirty="0"/>
              <a:t>택배기사에 매달 </a:t>
            </a:r>
            <a:r>
              <a:rPr lang="en-US" altLang="ko-KR" sz="1800" dirty="0"/>
              <a:t>1</a:t>
            </a:r>
            <a:r>
              <a:rPr lang="ko-KR" altLang="en-US" sz="1800" dirty="0"/>
              <a:t>만 원씩</a:t>
            </a:r>
            <a:r>
              <a:rPr lang="en-US" altLang="ko-KR" sz="1800" dirty="0"/>
              <a:t>…</a:t>
            </a:r>
            <a:r>
              <a:rPr lang="ko-KR" altLang="en-US" sz="1800" dirty="0"/>
              <a:t>통행료 걷는 아파트</a:t>
            </a:r>
            <a:r>
              <a:rPr lang="en-US" altLang="ko-KR" sz="1800" dirty="0"/>
              <a:t>, </a:t>
            </a:r>
            <a:r>
              <a:rPr lang="ko-KR" altLang="en-US" sz="1800" dirty="0"/>
              <a:t>왜</a:t>
            </a:r>
            <a:r>
              <a:rPr lang="en-US" altLang="ko-KR" sz="1800" dirty="0"/>
              <a:t>? </a:t>
            </a:r>
            <a:br>
              <a:rPr lang="en-US" altLang="ko-KR" sz="1800" dirty="0"/>
            </a:br>
            <a:br>
              <a:rPr lang="en-US" altLang="ko-KR" sz="1800" dirty="0"/>
            </a:br>
            <a:r>
              <a:rPr lang="en-US" altLang="ko-KR" sz="1800" dirty="0"/>
              <a:t>4)</a:t>
            </a:r>
            <a:r>
              <a:rPr lang="ko-KR" altLang="en-US" sz="1800" dirty="0"/>
              <a:t> 낯선 이의 </a:t>
            </a:r>
            <a:r>
              <a:rPr lang="ko-KR" altLang="en-US" sz="1800" dirty="0" err="1"/>
              <a:t>모텔방</a:t>
            </a:r>
            <a:r>
              <a:rPr lang="ko-KR" altLang="en-US" sz="1800" dirty="0"/>
              <a:t> 침입</a:t>
            </a:r>
            <a:r>
              <a:rPr lang="en-US" altLang="ko-KR" sz="1800" dirty="0"/>
              <a:t>...</a:t>
            </a:r>
            <a:r>
              <a:rPr lang="ko-KR" altLang="en-US" sz="1800" dirty="0" err="1"/>
              <a:t>카드키</a:t>
            </a:r>
            <a:r>
              <a:rPr lang="ko-KR" altLang="en-US" sz="1800" dirty="0"/>
              <a:t> </a:t>
            </a:r>
            <a:r>
              <a:rPr lang="en-US" altLang="ko-KR" sz="1800" dirty="0"/>
              <a:t>'</a:t>
            </a:r>
            <a:r>
              <a:rPr lang="ko-KR" altLang="en-US" sz="1800" dirty="0"/>
              <a:t>미스터리</a:t>
            </a:r>
            <a:r>
              <a:rPr lang="en-US" altLang="ko-KR" sz="1800" dirty="0"/>
              <a:t>’</a:t>
            </a:r>
            <a:br>
              <a:rPr lang="en-US" altLang="ko-KR" sz="1800" dirty="0"/>
            </a:br>
            <a:br>
              <a:rPr lang="en-US" altLang="ko-KR" sz="1800" dirty="0"/>
            </a:br>
            <a:r>
              <a:rPr lang="en-US" altLang="ko-KR" sz="1800" dirty="0"/>
              <a:t>5)</a:t>
            </a:r>
            <a:r>
              <a:rPr lang="ko-KR" altLang="en-US" sz="1800" dirty="0"/>
              <a:t> 비밀 아닌 공동현관 ‘비번’</a:t>
            </a:r>
            <a:r>
              <a:rPr lang="en-US" altLang="ko-KR" sz="1800" dirty="0"/>
              <a:t>…</a:t>
            </a:r>
            <a:r>
              <a:rPr lang="ko-KR" altLang="en-US" sz="1800" dirty="0"/>
              <a:t>범죄 돕는다</a:t>
            </a:r>
          </a:p>
        </p:txBody>
      </p:sp>
      <p:pic>
        <p:nvPicPr>
          <p:cNvPr id="2" name="오디오 1">
            <a:hlinkClick r:id="" action="ppaction://media"/>
            <a:extLst>
              <a:ext uri="{FF2B5EF4-FFF2-40B4-BE49-F238E27FC236}">
                <a16:creationId xmlns:a16="http://schemas.microsoft.com/office/drawing/2014/main" id="{A13C68D6-681C-4E33-B5A8-29AC646113A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cSld>
  <p:clrMapOvr>
    <a:masterClrMapping/>
  </p:clrMapOvr>
  <p:transition advTm="3450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17823" y="698859"/>
            <a:ext cx="5141144"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1-2.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관련 기사</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sp>
        <p:nvSpPr>
          <p:cNvPr id="3" name="제목 2">
            <a:extLst>
              <a:ext uri="{FF2B5EF4-FFF2-40B4-BE49-F238E27FC236}">
                <a16:creationId xmlns:a16="http://schemas.microsoft.com/office/drawing/2014/main" id="{C6A09FF3-9219-4B65-9756-01FDE3074487}"/>
              </a:ext>
            </a:extLst>
          </p:cNvPr>
          <p:cNvSpPr>
            <a:spLocks noGrp="1"/>
          </p:cNvSpPr>
          <p:nvPr>
            <p:ph type="ctrTitle"/>
          </p:nvPr>
        </p:nvSpPr>
        <p:spPr>
          <a:xfrm>
            <a:off x="4788024" y="1222079"/>
            <a:ext cx="3670176" cy="4937062"/>
          </a:xfrm>
        </p:spPr>
        <p:txBody>
          <a:bodyPr>
            <a:normAutofit/>
          </a:bodyPr>
          <a:lstStyle/>
          <a:p>
            <a:pPr algn="l"/>
            <a:r>
              <a:rPr lang="en-US" altLang="ko-KR" sz="1300" dirty="0"/>
              <a:t>[</a:t>
            </a:r>
            <a:r>
              <a:rPr lang="ko-KR" altLang="en-US" sz="1300" dirty="0"/>
              <a:t>택배기사 </a:t>
            </a:r>
            <a:r>
              <a:rPr lang="en-US" altLang="ko-KR" sz="1300" dirty="0"/>
              <a:t>: </a:t>
            </a:r>
            <a:r>
              <a:rPr lang="ko-KR" altLang="en-US" sz="1300" dirty="0"/>
              <a:t>저기 관리사무소에서 이 키를 빌리면 월 </a:t>
            </a:r>
            <a:r>
              <a:rPr lang="en-US" altLang="ko-KR" sz="1300" dirty="0"/>
              <a:t>1</a:t>
            </a:r>
            <a:r>
              <a:rPr lang="ko-KR" altLang="en-US" sz="1300" dirty="0"/>
              <a:t>만 원씩 </a:t>
            </a:r>
            <a:r>
              <a:rPr lang="en-US" altLang="ko-KR" sz="1300" dirty="0"/>
              <a:t>(</a:t>
            </a:r>
            <a:r>
              <a:rPr lang="ko-KR" altLang="en-US" sz="1300" dirty="0"/>
              <a:t>내야 합니다</a:t>
            </a:r>
            <a:r>
              <a:rPr lang="en-US" altLang="ko-KR" sz="1300" dirty="0"/>
              <a:t>.)] </a:t>
            </a:r>
            <a:br>
              <a:rPr lang="en-US" altLang="ko-KR" sz="1300" dirty="0"/>
            </a:br>
            <a:r>
              <a:rPr lang="ko-KR" altLang="en-US" sz="1300" dirty="0"/>
              <a:t>이 아파트를 맡은 택배기사들은 처음 카드를 받을 때 보증금 </a:t>
            </a:r>
            <a:r>
              <a:rPr lang="en-US" altLang="ko-KR" sz="1300" dirty="0"/>
              <a:t>5</a:t>
            </a:r>
            <a:r>
              <a:rPr lang="ko-KR" altLang="en-US" sz="1300" dirty="0"/>
              <a:t>만 원을 내고 별도로 매달 </a:t>
            </a:r>
            <a:r>
              <a:rPr lang="en-US" altLang="ko-KR" sz="1300" dirty="0"/>
              <a:t>1</a:t>
            </a:r>
            <a:r>
              <a:rPr lang="ko-KR" altLang="en-US" sz="1300" dirty="0"/>
              <a:t>만 원씩 사용료를 냅니다</a:t>
            </a:r>
            <a:r>
              <a:rPr lang="en-US" altLang="ko-KR" sz="1300" dirty="0"/>
              <a:t>. </a:t>
            </a:r>
            <a:br>
              <a:rPr lang="en-US" altLang="ko-KR" sz="1200" dirty="0"/>
            </a:br>
            <a:br>
              <a:rPr lang="en-US" altLang="ko-KR" sz="1200" dirty="0"/>
            </a:br>
            <a:r>
              <a:rPr lang="en-US" altLang="ko-KR" sz="1300" dirty="0"/>
              <a:t>[</a:t>
            </a:r>
            <a:r>
              <a:rPr lang="ko-KR" altLang="en-US" sz="1300" dirty="0"/>
              <a:t>택배기사 </a:t>
            </a:r>
            <a:r>
              <a:rPr lang="en-US" altLang="ko-KR" sz="1300" dirty="0"/>
              <a:t>: </a:t>
            </a:r>
            <a:r>
              <a:rPr lang="ko-KR" altLang="en-US" sz="1300" dirty="0"/>
              <a:t>경비실에 맡기려 해도 </a:t>
            </a:r>
            <a:r>
              <a:rPr lang="en-US" altLang="ko-KR" sz="1300" dirty="0"/>
              <a:t>(</a:t>
            </a:r>
            <a:r>
              <a:rPr lang="ko-KR" altLang="en-US" sz="1300" dirty="0"/>
              <a:t>방범 출입문</a:t>
            </a:r>
            <a:r>
              <a:rPr lang="en-US" altLang="ko-KR" sz="1300" dirty="0"/>
              <a:t>) </a:t>
            </a:r>
            <a:r>
              <a:rPr lang="ko-KR" altLang="en-US" sz="1300" dirty="0"/>
              <a:t>안에 들어가서 맡겨야 되는데 </a:t>
            </a:r>
            <a:r>
              <a:rPr lang="en-US" altLang="ko-KR" sz="1300" dirty="0"/>
              <a:t>(</a:t>
            </a:r>
            <a:r>
              <a:rPr lang="ko-KR" altLang="en-US" sz="1300" dirty="0"/>
              <a:t>키가 없으면</a:t>
            </a:r>
            <a:r>
              <a:rPr lang="en-US" altLang="ko-KR" sz="1300" dirty="0"/>
              <a:t>) </a:t>
            </a:r>
            <a:r>
              <a:rPr lang="ko-KR" altLang="en-US" sz="1300" dirty="0"/>
              <a:t>들어갈 수가 없어요</a:t>
            </a:r>
            <a:r>
              <a:rPr lang="en-US" altLang="ko-KR" sz="1300" dirty="0"/>
              <a:t>.] </a:t>
            </a:r>
            <a:br>
              <a:rPr lang="en-US" altLang="ko-KR" sz="1800" dirty="0"/>
            </a:br>
            <a:r>
              <a:rPr lang="ko-KR" altLang="en-US" sz="1300" dirty="0"/>
              <a:t>아파트 관리사무소는 이 키를 받는 택배기사들에게 서약서도 쓰게 했습니다</a:t>
            </a:r>
            <a:r>
              <a:rPr lang="en-US" altLang="ko-KR" sz="1300" dirty="0"/>
              <a:t>. </a:t>
            </a:r>
            <a:r>
              <a:rPr lang="ko-KR" altLang="en-US" sz="1300" dirty="0"/>
              <a:t>카드를 분실하면 관리소에서 발급한 전체 </a:t>
            </a:r>
            <a:r>
              <a:rPr lang="ko-KR" altLang="en-US" sz="1300" dirty="0" err="1"/>
              <a:t>카드키</a:t>
            </a:r>
            <a:r>
              <a:rPr lang="ko-KR" altLang="en-US" sz="1300" dirty="0"/>
              <a:t> </a:t>
            </a:r>
            <a:r>
              <a:rPr lang="en-US" altLang="ko-KR" sz="1300" dirty="0"/>
              <a:t>150</a:t>
            </a:r>
            <a:r>
              <a:rPr lang="ko-KR" altLang="en-US" sz="1300" dirty="0"/>
              <a:t>매의 교체비용을 변상해야 한다는 조항도 있습니다</a:t>
            </a:r>
            <a:r>
              <a:rPr lang="en-US" altLang="ko-KR" sz="1300" dirty="0"/>
              <a:t>.</a:t>
            </a:r>
            <a:br>
              <a:rPr lang="en-US" altLang="ko-KR" sz="1300" dirty="0"/>
            </a:br>
            <a:br>
              <a:rPr lang="en-US" altLang="ko-KR" sz="1300" dirty="0"/>
            </a:br>
            <a:r>
              <a:rPr lang="en-US" altLang="ko-KR" sz="1400" dirty="0"/>
              <a:t>[</a:t>
            </a:r>
            <a:r>
              <a:rPr lang="ko-KR" altLang="en-US" sz="1400" dirty="0"/>
              <a:t>택배기사 </a:t>
            </a:r>
            <a:r>
              <a:rPr lang="en-US" altLang="ko-KR" sz="1400" dirty="0"/>
              <a:t>: (</a:t>
            </a:r>
            <a:r>
              <a:rPr lang="ko-KR" altLang="en-US" sz="1400" dirty="0"/>
              <a:t>택배</a:t>
            </a:r>
            <a:r>
              <a:rPr lang="en-US" altLang="ko-KR" sz="1400" dirty="0"/>
              <a:t>)</a:t>
            </a:r>
            <a:r>
              <a:rPr lang="ko-KR" altLang="en-US" sz="1400" dirty="0"/>
              <a:t>하나에 </a:t>
            </a:r>
            <a:r>
              <a:rPr lang="en-US" altLang="ko-KR" sz="1400" dirty="0"/>
              <a:t>5~6</a:t>
            </a:r>
            <a:r>
              <a:rPr lang="ko-KR" altLang="en-US" sz="1400" dirty="0"/>
              <a:t>백 원 버는데</a:t>
            </a:r>
            <a:r>
              <a:rPr lang="en-US" altLang="ko-KR" sz="1400" dirty="0"/>
              <a:t>, </a:t>
            </a:r>
            <a:r>
              <a:rPr lang="ko-KR" altLang="en-US" sz="1400" dirty="0"/>
              <a:t>열 개 배달해도 </a:t>
            </a:r>
            <a:r>
              <a:rPr lang="en-US" altLang="ko-KR" sz="1400" dirty="0"/>
              <a:t>5</a:t>
            </a:r>
            <a:r>
              <a:rPr lang="ko-KR" altLang="en-US" sz="1400" dirty="0"/>
              <a:t>천 원</a:t>
            </a:r>
            <a:r>
              <a:rPr lang="en-US" altLang="ko-KR" sz="1400" dirty="0"/>
              <a:t>, 6</a:t>
            </a:r>
            <a:r>
              <a:rPr lang="ko-KR" altLang="en-US" sz="1400" dirty="0"/>
              <a:t>천 원이에요</a:t>
            </a:r>
            <a:r>
              <a:rPr lang="en-US" altLang="ko-KR" sz="1400" dirty="0"/>
              <a:t>. </a:t>
            </a:r>
            <a:r>
              <a:rPr lang="ko-KR" altLang="en-US" sz="1400" dirty="0"/>
              <a:t>최저 시급도 안 나와요</a:t>
            </a:r>
            <a:r>
              <a:rPr lang="en-US" altLang="ko-KR" sz="1400" dirty="0"/>
              <a:t>.] </a:t>
            </a:r>
            <a:br>
              <a:rPr lang="en-US" altLang="ko-KR" sz="1400" dirty="0"/>
            </a:br>
            <a:r>
              <a:rPr lang="ko-KR" altLang="en-US" sz="1400" dirty="0"/>
              <a:t>관리사무소는 입주자대표회의가 결정한 일로</a:t>
            </a:r>
            <a:r>
              <a:rPr lang="en-US" altLang="ko-KR" sz="1400" dirty="0"/>
              <a:t>, </a:t>
            </a:r>
            <a:r>
              <a:rPr lang="ko-KR" altLang="en-US" sz="1400" dirty="0"/>
              <a:t>월 </a:t>
            </a:r>
            <a:r>
              <a:rPr lang="en-US" altLang="ko-KR" sz="1400" dirty="0"/>
              <a:t>1</a:t>
            </a:r>
            <a:r>
              <a:rPr lang="ko-KR" altLang="en-US" sz="1400" dirty="0"/>
              <a:t>만 원의 사용료는 공동전기료를 내는 데 쓴다고 말합니다</a:t>
            </a:r>
            <a:r>
              <a:rPr lang="en-US" altLang="ko-KR" sz="1400" dirty="0"/>
              <a:t>. </a:t>
            </a:r>
            <a:br>
              <a:rPr lang="en-US" altLang="ko-KR" sz="1800" dirty="0"/>
            </a:br>
            <a:r>
              <a:rPr lang="en-US" altLang="ko-KR" sz="1800" dirty="0"/>
              <a:t>				</a:t>
            </a:r>
            <a:endParaRPr lang="ko-KR" altLang="en-US" sz="1800" dirty="0"/>
          </a:p>
        </p:txBody>
      </p:sp>
      <p:pic>
        <p:nvPicPr>
          <p:cNvPr id="4" name="그림 3" descr="사람, 남자, 정장, 오렌지이(가) 표시된 사진&#10;&#10;자동 생성된 설명">
            <a:extLst>
              <a:ext uri="{FF2B5EF4-FFF2-40B4-BE49-F238E27FC236}">
                <a16:creationId xmlns:a16="http://schemas.microsoft.com/office/drawing/2014/main" id="{AA5819A0-74FA-4934-8B53-DD194700CD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823" y="1519522"/>
            <a:ext cx="3997610" cy="3997710"/>
          </a:xfrm>
          <a:prstGeom prst="rect">
            <a:avLst/>
          </a:prstGeom>
        </p:spPr>
      </p:pic>
      <p:pic>
        <p:nvPicPr>
          <p:cNvPr id="2" name="오디오 1">
            <a:hlinkClick r:id="" action="ppaction://media"/>
            <a:extLst>
              <a:ext uri="{FF2B5EF4-FFF2-40B4-BE49-F238E27FC236}">
                <a16:creationId xmlns:a16="http://schemas.microsoft.com/office/drawing/2014/main" id="{C686436D-27B6-4877-BCE8-C2D66A73CA7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420958640"/>
      </p:ext>
    </p:extLst>
  </p:cSld>
  <p:clrMapOvr>
    <a:masterClrMapping/>
  </p:clrMapOvr>
  <p:transition advTm="2540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17823" y="698859"/>
            <a:ext cx="5141144"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1-2.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관련 기사</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sp>
        <p:nvSpPr>
          <p:cNvPr id="3" name="제목 2">
            <a:extLst>
              <a:ext uri="{FF2B5EF4-FFF2-40B4-BE49-F238E27FC236}">
                <a16:creationId xmlns:a16="http://schemas.microsoft.com/office/drawing/2014/main" id="{C6A09FF3-9219-4B65-9756-01FDE3074487}"/>
              </a:ext>
            </a:extLst>
          </p:cNvPr>
          <p:cNvSpPr>
            <a:spLocks noGrp="1"/>
          </p:cNvSpPr>
          <p:nvPr>
            <p:ph type="ctrTitle"/>
          </p:nvPr>
        </p:nvSpPr>
        <p:spPr>
          <a:xfrm>
            <a:off x="4788024" y="1052736"/>
            <a:ext cx="3670176" cy="4937062"/>
          </a:xfrm>
        </p:spPr>
        <p:txBody>
          <a:bodyPr>
            <a:normAutofit fontScale="90000"/>
          </a:bodyPr>
          <a:lstStyle/>
          <a:p>
            <a:pPr algn="l"/>
            <a:r>
              <a:rPr lang="en-US" altLang="ko-KR" sz="1200" dirty="0"/>
              <a:t>[</a:t>
            </a:r>
            <a:r>
              <a:rPr lang="ko-KR" altLang="en-US" sz="1200" dirty="0"/>
              <a:t>기자</a:t>
            </a:r>
            <a:r>
              <a:rPr lang="en-US" altLang="ko-KR" sz="1200" dirty="0"/>
              <a:t>]</a:t>
            </a:r>
            <a:br>
              <a:rPr lang="en-US" altLang="ko-KR" sz="1200" dirty="0"/>
            </a:br>
            <a:r>
              <a:rPr lang="ko-KR" altLang="en-US" sz="1200" dirty="0"/>
              <a:t>늦은 밤</a:t>
            </a:r>
            <a:r>
              <a:rPr lang="en-US" altLang="ko-KR" sz="1200" dirty="0"/>
              <a:t>, </a:t>
            </a:r>
            <a:r>
              <a:rPr lang="ko-KR" altLang="en-US" sz="1200" dirty="0"/>
              <a:t>모텔로 들어서는 한 남성</a:t>
            </a:r>
            <a:r>
              <a:rPr lang="en-US" altLang="ko-KR" sz="1200" dirty="0"/>
              <a:t>.</a:t>
            </a:r>
            <a:br>
              <a:rPr lang="en-US" altLang="ko-KR" sz="1200" dirty="0"/>
            </a:br>
            <a:r>
              <a:rPr lang="ko-KR" altLang="en-US" sz="1200" dirty="0"/>
              <a:t>카드키로 자연스럽게 </a:t>
            </a:r>
            <a:r>
              <a:rPr lang="ko-KR" altLang="en-US" sz="1200" dirty="0" err="1"/>
              <a:t>도어락을</a:t>
            </a:r>
            <a:r>
              <a:rPr lang="ko-KR" altLang="en-US" sz="1200" dirty="0"/>
              <a:t> 열었다가 투숙색에 발각되자 그대로 달아납니다</a:t>
            </a:r>
            <a:r>
              <a:rPr lang="en-US" altLang="ko-KR" sz="1200" dirty="0"/>
              <a:t>.</a:t>
            </a:r>
            <a:br>
              <a:rPr lang="en-US" altLang="ko-KR" sz="1200" dirty="0"/>
            </a:br>
            <a:br>
              <a:rPr lang="en-US" altLang="ko-KR" sz="1200" dirty="0"/>
            </a:br>
            <a:r>
              <a:rPr lang="en-US" altLang="ko-KR" sz="1200" dirty="0"/>
              <a:t>[</a:t>
            </a:r>
            <a:r>
              <a:rPr lang="ko-KR" altLang="en-US" sz="1200" dirty="0"/>
              <a:t>피해자</a:t>
            </a:r>
            <a:r>
              <a:rPr lang="en-US" altLang="ko-KR" sz="1200" dirty="0"/>
              <a:t>:</a:t>
            </a:r>
            <a:r>
              <a:rPr lang="ko-KR" altLang="en-US" sz="1200" dirty="0"/>
              <a:t> 옷을 안 입고 있는 상태였기 때문에 저는 이불안으로 몸을 숨기고 남자친구는 누구세요라고 소리를 </a:t>
            </a:r>
            <a:r>
              <a:rPr lang="ko-KR" altLang="en-US" sz="1200" dirty="0" err="1"/>
              <a:t>친거에요</a:t>
            </a:r>
            <a:r>
              <a:rPr lang="en-US" altLang="ko-KR" sz="1200" dirty="0"/>
              <a:t>.]</a:t>
            </a:r>
            <a:br>
              <a:rPr lang="en-US" altLang="ko-KR" sz="1200" dirty="0"/>
            </a:br>
            <a:br>
              <a:rPr lang="en-US" altLang="ko-KR" sz="1200" dirty="0"/>
            </a:br>
            <a:r>
              <a:rPr lang="ko-KR" altLang="en-US" sz="1200" dirty="0"/>
              <a:t>낯선 이의 침입에 투숙객은 놀란 가슴을 </a:t>
            </a:r>
            <a:r>
              <a:rPr lang="ko-KR" altLang="en-US" sz="1200" dirty="0" err="1"/>
              <a:t>쓸어내렸습니다</a:t>
            </a:r>
            <a:r>
              <a:rPr lang="en-US" altLang="ko-KR" sz="1200" dirty="0"/>
              <a:t>.</a:t>
            </a:r>
            <a:br>
              <a:rPr lang="en-US" altLang="ko-KR" sz="1200" dirty="0"/>
            </a:br>
            <a:br>
              <a:rPr lang="en-US" altLang="ko-KR" sz="1200" dirty="0"/>
            </a:br>
            <a:r>
              <a:rPr lang="en-US" altLang="ko-KR" sz="1200" dirty="0"/>
              <a:t>[</a:t>
            </a:r>
            <a:r>
              <a:rPr lang="ko-KR" altLang="en-US" sz="1200" dirty="0"/>
              <a:t>피해자</a:t>
            </a:r>
            <a:r>
              <a:rPr lang="en-US" altLang="ko-KR" sz="1200" dirty="0"/>
              <a:t>: </a:t>
            </a:r>
            <a:r>
              <a:rPr lang="ko-KR" altLang="en-US" sz="1200" dirty="0"/>
              <a:t>흉기라도 가져왔으면</a:t>
            </a:r>
            <a:r>
              <a:rPr lang="en-US" altLang="ko-KR" sz="1200" dirty="0"/>
              <a:t>, </a:t>
            </a:r>
            <a:r>
              <a:rPr lang="ko-KR" altLang="en-US" sz="1200" dirty="0"/>
              <a:t>너무너무 무서운 </a:t>
            </a:r>
            <a:r>
              <a:rPr lang="ko-KR" altLang="en-US" sz="1200" dirty="0" err="1"/>
              <a:t>거에요</a:t>
            </a:r>
            <a:r>
              <a:rPr lang="en-US" altLang="ko-KR" sz="1200" dirty="0"/>
              <a:t>. </a:t>
            </a:r>
            <a:r>
              <a:rPr lang="ko-KR" altLang="en-US" sz="1200" dirty="0"/>
              <a:t>집에서 잠을 자료 해도 귓가에 </a:t>
            </a:r>
            <a:r>
              <a:rPr lang="ko-KR" altLang="en-US" sz="1200" dirty="0" err="1"/>
              <a:t>카드키</a:t>
            </a:r>
            <a:r>
              <a:rPr lang="ko-KR" altLang="en-US" sz="1200" dirty="0"/>
              <a:t> 문 여는 소리가 환청처럼 나는 </a:t>
            </a:r>
            <a:r>
              <a:rPr lang="ko-KR" altLang="en-US" sz="1200" dirty="0" err="1"/>
              <a:t>거에요</a:t>
            </a:r>
            <a:r>
              <a:rPr lang="en-US" altLang="ko-KR" sz="1200" dirty="0"/>
              <a:t>.]</a:t>
            </a:r>
            <a:br>
              <a:rPr lang="en-US" altLang="ko-KR" sz="1200" dirty="0"/>
            </a:br>
            <a:br>
              <a:rPr lang="en-US" altLang="ko-KR" sz="1200" dirty="0"/>
            </a:br>
            <a:r>
              <a:rPr lang="ko-KR" altLang="en-US" sz="1200" dirty="0"/>
              <a:t>숙박업소 측은 이 남성이 예전에 투숙하고 퇴실할 때 돌려주지 않고 가져갔던 카드키를 악용한 건 아닌지 의심하고 있습니다</a:t>
            </a:r>
            <a:r>
              <a:rPr lang="en-US" altLang="ko-KR" sz="1200" dirty="0"/>
              <a:t>.</a:t>
            </a:r>
            <a:br>
              <a:rPr lang="en-US" altLang="ko-KR" sz="1200" dirty="0"/>
            </a:br>
            <a:br>
              <a:rPr lang="en-US" altLang="ko-KR" sz="1200" dirty="0"/>
            </a:br>
            <a:r>
              <a:rPr lang="ko-KR" altLang="en-US" sz="1200" dirty="0"/>
              <a:t>보통 카드키를 분실하면 범죄 예방을 위해 </a:t>
            </a:r>
            <a:r>
              <a:rPr lang="ko-KR" altLang="en-US" sz="1200" dirty="0" err="1"/>
              <a:t>도어락을</a:t>
            </a:r>
            <a:r>
              <a:rPr lang="ko-KR" altLang="en-US" sz="1200" dirty="0"/>
              <a:t> 초기화해야 합니다</a:t>
            </a:r>
            <a:r>
              <a:rPr lang="en-US" altLang="ko-KR" sz="1200" dirty="0"/>
              <a:t>. ‘</a:t>
            </a:r>
            <a:r>
              <a:rPr lang="ko-KR" altLang="en-US" sz="1200" dirty="0"/>
              <a:t>이미 등록된 </a:t>
            </a:r>
            <a:r>
              <a:rPr lang="ko-KR" altLang="en-US" sz="1200" dirty="0" err="1"/>
              <a:t>카드키입니다</a:t>
            </a:r>
            <a:r>
              <a:rPr lang="en-US" altLang="ko-KR" sz="1200" dirty="0"/>
              <a:t>.’</a:t>
            </a:r>
            <a:r>
              <a:rPr lang="ko-KR" altLang="en-US" sz="1200" dirty="0"/>
              <a:t>이렇게 초기화 과정을 거치면 분실한 카드는 다시 사용할 수 없게 됩니다</a:t>
            </a:r>
            <a:r>
              <a:rPr lang="en-US" altLang="ko-KR" sz="1200" dirty="0"/>
              <a:t>. </a:t>
            </a:r>
            <a:r>
              <a:rPr lang="ko-KR" altLang="en-US" sz="1200" dirty="0"/>
              <a:t>방법도 어렵지 않습니다</a:t>
            </a:r>
            <a:r>
              <a:rPr lang="en-US" altLang="ko-KR" sz="1200" dirty="0"/>
              <a:t>.</a:t>
            </a:r>
            <a:r>
              <a:rPr lang="ko-KR" altLang="en-US" sz="1200" dirty="0"/>
              <a:t> 하지만 일부 숙박업소는 귀찮다는 이유로 카드키만 새로 만듭니다</a:t>
            </a:r>
            <a:r>
              <a:rPr lang="en-US" altLang="ko-KR" sz="1200" dirty="0"/>
              <a:t>. </a:t>
            </a:r>
            <a:r>
              <a:rPr lang="ko-KR" altLang="en-US" sz="1200" dirty="0"/>
              <a:t>분실 카드도 그대로 쓸 수 있는 겁니다</a:t>
            </a:r>
            <a:r>
              <a:rPr lang="en-US" altLang="ko-KR" sz="1200" dirty="0"/>
              <a:t>.</a:t>
            </a:r>
            <a:r>
              <a:rPr lang="en-US" altLang="ko-KR" sz="1800" dirty="0"/>
              <a:t>	</a:t>
            </a:r>
            <a:endParaRPr lang="ko-KR" altLang="en-US" sz="1800" dirty="0"/>
          </a:p>
        </p:txBody>
      </p:sp>
      <p:pic>
        <p:nvPicPr>
          <p:cNvPr id="5" name="그림 4">
            <a:extLst>
              <a:ext uri="{FF2B5EF4-FFF2-40B4-BE49-F238E27FC236}">
                <a16:creationId xmlns:a16="http://schemas.microsoft.com/office/drawing/2014/main" id="{B178D1B1-CC5F-4336-9314-85F96AAD11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823" y="1430145"/>
            <a:ext cx="3997610" cy="3997709"/>
          </a:xfrm>
          <a:prstGeom prst="rect">
            <a:avLst/>
          </a:prstGeom>
        </p:spPr>
      </p:pic>
      <p:pic>
        <p:nvPicPr>
          <p:cNvPr id="2" name="오디오 1">
            <a:hlinkClick r:id="" action="ppaction://media"/>
            <a:extLst>
              <a:ext uri="{FF2B5EF4-FFF2-40B4-BE49-F238E27FC236}">
                <a16:creationId xmlns:a16="http://schemas.microsoft.com/office/drawing/2014/main" id="{9C7294B2-3C4A-4368-B420-881E78A122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49495000"/>
      </p:ext>
    </p:extLst>
  </p:cSld>
  <p:clrMapOvr>
    <a:masterClrMapping/>
  </p:clrMapOvr>
  <p:transition advTm="1736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17823" y="698859"/>
            <a:ext cx="5141144"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1-2.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관련 기사</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sp>
        <p:nvSpPr>
          <p:cNvPr id="3" name="제목 2">
            <a:extLst>
              <a:ext uri="{FF2B5EF4-FFF2-40B4-BE49-F238E27FC236}">
                <a16:creationId xmlns:a16="http://schemas.microsoft.com/office/drawing/2014/main" id="{C6A09FF3-9219-4B65-9756-01FDE3074487}"/>
              </a:ext>
            </a:extLst>
          </p:cNvPr>
          <p:cNvSpPr>
            <a:spLocks noGrp="1"/>
          </p:cNvSpPr>
          <p:nvPr>
            <p:ph type="ctrTitle"/>
          </p:nvPr>
        </p:nvSpPr>
        <p:spPr>
          <a:xfrm>
            <a:off x="4788024" y="1222079"/>
            <a:ext cx="3670176" cy="4937062"/>
          </a:xfrm>
        </p:spPr>
        <p:txBody>
          <a:bodyPr>
            <a:noAutofit/>
          </a:bodyPr>
          <a:lstStyle/>
          <a:p>
            <a:pPr algn="l"/>
            <a:r>
              <a:rPr lang="en-US" altLang="ko-KR" sz="1200" b="0" dirty="0"/>
              <a:t>[</a:t>
            </a:r>
            <a:r>
              <a:rPr lang="ko-KR" altLang="en-US" sz="1200" b="0" dirty="0"/>
              <a:t>앵커</a:t>
            </a:r>
            <a:r>
              <a:rPr lang="en-US" altLang="ko-KR" sz="1200" b="0" dirty="0"/>
              <a:t>]</a:t>
            </a:r>
            <a:br>
              <a:rPr lang="ko-KR" altLang="en-US" sz="1200" dirty="0"/>
            </a:br>
            <a:r>
              <a:rPr lang="ko-KR" altLang="en-US" sz="1200" b="0" dirty="0"/>
              <a:t>혼자 사는 여성이 늘면서 이들을 대상으로 하는 범죄도 끊이질 않아 불안을 호소하는 분들 </a:t>
            </a:r>
            <a:r>
              <a:rPr lang="ko-KR" altLang="en-US" sz="1200" b="0" dirty="0" err="1"/>
              <a:t>많으신데요</a:t>
            </a:r>
            <a:r>
              <a:rPr lang="en-US" altLang="ko-KR" sz="1200" b="0" dirty="0"/>
              <a:t>.</a:t>
            </a:r>
            <a:br>
              <a:rPr lang="ko-KR" altLang="en-US" sz="1200" dirty="0"/>
            </a:br>
            <a:br>
              <a:rPr lang="ko-KR" altLang="en-US" sz="1200" dirty="0"/>
            </a:br>
            <a:r>
              <a:rPr lang="ko-KR" altLang="en-US" sz="1200" b="0" dirty="0"/>
              <a:t>그런데 이들 여성이 주로 사는 원룸의 공동 현관 비밀번호가 그대로 노출돼 안전을 위협하고 있습니다</a:t>
            </a:r>
            <a:r>
              <a:rPr lang="en-US" altLang="ko-KR" sz="1200" b="0" dirty="0"/>
              <a:t>.</a:t>
            </a:r>
            <a:br>
              <a:rPr lang="en-US" altLang="ko-KR" sz="1200" b="0" dirty="0"/>
            </a:br>
            <a:br>
              <a:rPr lang="en-US" altLang="ko-KR" sz="1200" b="0" dirty="0"/>
            </a:br>
            <a:r>
              <a:rPr lang="en-US" altLang="ko-KR" sz="1200" b="0" dirty="0"/>
              <a:t>[</a:t>
            </a:r>
            <a:r>
              <a:rPr lang="ko-KR" altLang="en-US" sz="1200" b="0" dirty="0"/>
              <a:t>리포트</a:t>
            </a:r>
            <a:r>
              <a:rPr lang="en-US" altLang="ko-KR" sz="1200" b="0" dirty="0"/>
              <a:t>]</a:t>
            </a:r>
            <a:br>
              <a:rPr lang="ko-KR" altLang="en-US" sz="1200" dirty="0"/>
            </a:br>
            <a:r>
              <a:rPr lang="ko-KR" altLang="en-US" sz="1200" b="0" dirty="0"/>
              <a:t>귀가하는 여성을 집까지 뒤따라가 성폭행하려 한 이른바 </a:t>
            </a:r>
            <a:r>
              <a:rPr lang="en-US" altLang="ko-KR" sz="1200" b="0" dirty="0"/>
              <a:t>'</a:t>
            </a:r>
            <a:r>
              <a:rPr lang="ko-KR" altLang="en-US" sz="1200" b="0" dirty="0"/>
              <a:t>신림동 성폭행 미수 사건</a:t>
            </a:r>
            <a:r>
              <a:rPr lang="en-US" altLang="ko-KR" sz="1200" b="0" dirty="0"/>
              <a:t>'.</a:t>
            </a:r>
            <a:br>
              <a:rPr lang="ko-KR" altLang="en-US" sz="1200" dirty="0"/>
            </a:br>
            <a:br>
              <a:rPr lang="ko-KR" altLang="en-US" sz="1200" dirty="0"/>
            </a:br>
            <a:r>
              <a:rPr lang="ko-KR" altLang="en-US" sz="1200" b="0" dirty="0"/>
              <a:t>홀로 사는 여성들을 공포에 떨게 했습니다</a:t>
            </a:r>
            <a:r>
              <a:rPr lang="en-US" altLang="ko-KR" sz="1200" b="0" dirty="0"/>
              <a:t>.</a:t>
            </a:r>
            <a:br>
              <a:rPr lang="en-US" altLang="ko-KR" sz="1200" b="0" dirty="0"/>
            </a:br>
            <a:br>
              <a:rPr lang="en-US" altLang="ko-KR" sz="1200" b="0" dirty="0"/>
            </a:br>
            <a:br>
              <a:rPr lang="ko-KR" altLang="en-US" sz="1200" dirty="0"/>
            </a:br>
            <a:r>
              <a:rPr lang="ko-KR" altLang="en-US" sz="1200" b="0" dirty="0" err="1"/>
              <a:t>공동현관의</a:t>
            </a:r>
            <a:r>
              <a:rPr lang="ko-KR" altLang="en-US" sz="1200" b="0" dirty="0"/>
              <a:t> 도어록이 아예 </a:t>
            </a:r>
            <a:r>
              <a:rPr lang="ko-KR" altLang="en-US" sz="1200" b="0" dirty="0" err="1"/>
              <a:t>고장난</a:t>
            </a:r>
            <a:r>
              <a:rPr lang="ko-KR" altLang="en-US" sz="1200" b="0" dirty="0"/>
              <a:t> 채로 방치돼 출입문이 활짝 열려 있는 곳도 있습니다</a:t>
            </a:r>
            <a:r>
              <a:rPr lang="en-US" altLang="ko-KR" sz="1200" b="0" dirty="0"/>
              <a:t>.</a:t>
            </a:r>
            <a:br>
              <a:rPr lang="ko-KR" altLang="en-US" sz="1200" dirty="0"/>
            </a:br>
            <a:br>
              <a:rPr lang="ko-KR" altLang="en-US" sz="1200" dirty="0"/>
            </a:br>
            <a:r>
              <a:rPr lang="ko-KR" altLang="en-US" sz="1200" b="0" dirty="0"/>
              <a:t>주차장은 </a:t>
            </a:r>
            <a:r>
              <a:rPr lang="ko-KR" altLang="en-US" sz="1200" b="0" dirty="0" err="1"/>
              <a:t>한낮인데도</a:t>
            </a:r>
            <a:r>
              <a:rPr lang="ko-KR" altLang="en-US" sz="1200" b="0" dirty="0"/>
              <a:t> 깜깜합니다</a:t>
            </a:r>
            <a:r>
              <a:rPr lang="en-US" altLang="ko-KR" sz="1200" b="0" dirty="0"/>
              <a:t>.</a:t>
            </a:r>
            <a:br>
              <a:rPr lang="ko-KR" altLang="en-US" sz="1200" dirty="0"/>
            </a:br>
            <a:br>
              <a:rPr lang="ko-KR" altLang="en-US" sz="1200" dirty="0"/>
            </a:br>
            <a:r>
              <a:rPr lang="ko-KR" altLang="en-US" sz="1200" b="0" dirty="0"/>
              <a:t>홀로 사는 여성이 안심하고 다니기는 어려워 보입니다</a:t>
            </a:r>
            <a:r>
              <a:rPr lang="en-US" altLang="ko-KR" sz="1200" b="0" dirty="0"/>
              <a:t>.</a:t>
            </a:r>
            <a:br>
              <a:rPr lang="ko-KR" altLang="en-US" sz="1200" dirty="0"/>
            </a:br>
            <a:br>
              <a:rPr lang="ko-KR" altLang="en-US" sz="1200" dirty="0"/>
            </a:br>
            <a:r>
              <a:rPr lang="ko-KR" altLang="en-US" sz="1200" b="0" dirty="0"/>
              <a:t>원룸의 </a:t>
            </a:r>
            <a:r>
              <a:rPr lang="ko-KR" altLang="en-US" sz="1200" b="0" dirty="0" err="1"/>
              <a:t>공동현관이</a:t>
            </a:r>
            <a:r>
              <a:rPr lang="ko-KR" altLang="en-US" sz="1200" b="0" dirty="0"/>
              <a:t> 사실상 </a:t>
            </a:r>
            <a:r>
              <a:rPr lang="ko-KR" altLang="en-US" sz="1200" b="0" dirty="0" err="1"/>
              <a:t>열려있는</a:t>
            </a:r>
            <a:r>
              <a:rPr lang="ko-KR" altLang="en-US" sz="1200" b="0" dirty="0"/>
              <a:t> 곳이 </a:t>
            </a:r>
            <a:r>
              <a:rPr lang="ko-KR" altLang="en-US" sz="1200" b="0" dirty="0" err="1"/>
              <a:t>많다보니</a:t>
            </a:r>
            <a:r>
              <a:rPr lang="en-US" altLang="ko-KR" sz="1200" b="0" dirty="0"/>
              <a:t>, </a:t>
            </a:r>
            <a:r>
              <a:rPr lang="ko-KR" altLang="en-US" sz="1200" b="0" dirty="0"/>
              <a:t>혼자 사는 여성은 범죄에 취약할 수 밖에 없는 상황</a:t>
            </a:r>
            <a:r>
              <a:rPr lang="en-US" altLang="ko-KR" sz="1200" b="0" dirty="0"/>
              <a:t>.</a:t>
            </a:r>
            <a:br>
              <a:rPr lang="en-US" altLang="ko-KR" sz="1200" b="0" dirty="0"/>
            </a:br>
            <a:br>
              <a:rPr lang="en-US" altLang="ko-KR" sz="1200" dirty="0"/>
            </a:br>
            <a:r>
              <a:rPr lang="en-US" altLang="ko-KR" sz="1200" dirty="0"/>
              <a:t>				</a:t>
            </a:r>
            <a:endParaRPr lang="ko-KR" altLang="en-US" sz="1200" dirty="0"/>
          </a:p>
        </p:txBody>
      </p:sp>
      <p:pic>
        <p:nvPicPr>
          <p:cNvPr id="5" name="그림 4" descr="남자, 여자, 전면, 쥐고있는이(가) 표시된 사진&#10;&#10;자동 생성된 설명">
            <a:extLst>
              <a:ext uri="{FF2B5EF4-FFF2-40B4-BE49-F238E27FC236}">
                <a16:creationId xmlns:a16="http://schemas.microsoft.com/office/drawing/2014/main" id="{AA6FE810-E3E6-4A1C-992A-D9663F5321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823" y="1370800"/>
            <a:ext cx="3997610" cy="4116399"/>
          </a:xfrm>
          <a:prstGeom prst="rect">
            <a:avLst/>
          </a:prstGeom>
        </p:spPr>
      </p:pic>
      <p:pic>
        <p:nvPicPr>
          <p:cNvPr id="2" name="오디오 1">
            <a:hlinkClick r:id="" action="ppaction://media"/>
            <a:extLst>
              <a:ext uri="{FF2B5EF4-FFF2-40B4-BE49-F238E27FC236}">
                <a16:creationId xmlns:a16="http://schemas.microsoft.com/office/drawing/2014/main" id="{206C8636-D81F-4B46-B2D2-5E7603DF3A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863484489"/>
      </p:ext>
    </p:extLst>
  </p:cSld>
  <p:clrMapOvr>
    <a:masterClrMapping/>
  </p:clrMapOvr>
  <p:transition advTm="1407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54992" y="764704"/>
            <a:ext cx="5141144"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2-1.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기술의 유무에 따른 장단점</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graphicFrame>
        <p:nvGraphicFramePr>
          <p:cNvPr id="2" name="표 3">
            <a:extLst>
              <a:ext uri="{FF2B5EF4-FFF2-40B4-BE49-F238E27FC236}">
                <a16:creationId xmlns:a16="http://schemas.microsoft.com/office/drawing/2014/main" id="{FE5961D5-583F-41B2-894A-0A8147C664C0}"/>
              </a:ext>
            </a:extLst>
          </p:cNvPr>
          <p:cNvGraphicFramePr>
            <a:graphicFrameLocks noGrp="1"/>
          </p:cNvGraphicFramePr>
          <p:nvPr>
            <p:extLst>
              <p:ext uri="{D42A27DB-BD31-4B8C-83A1-F6EECF244321}">
                <p14:modId xmlns:p14="http://schemas.microsoft.com/office/powerpoint/2010/main" val="179956501"/>
              </p:ext>
            </p:extLst>
          </p:nvPr>
        </p:nvGraphicFramePr>
        <p:xfrm>
          <a:off x="755576" y="1916832"/>
          <a:ext cx="7200801" cy="4386064"/>
        </p:xfrm>
        <a:graphic>
          <a:graphicData uri="http://schemas.openxmlformats.org/drawingml/2006/table">
            <a:tbl>
              <a:tblPr firstRow="1" bandRow="1">
                <a:tableStyleId>{5C22544A-7EE6-4342-B048-85BDC9FD1C3A}</a:tableStyleId>
              </a:tblPr>
              <a:tblGrid>
                <a:gridCol w="2400267">
                  <a:extLst>
                    <a:ext uri="{9D8B030D-6E8A-4147-A177-3AD203B41FA5}">
                      <a16:colId xmlns:a16="http://schemas.microsoft.com/office/drawing/2014/main" val="210782403"/>
                    </a:ext>
                  </a:extLst>
                </a:gridCol>
                <a:gridCol w="2400267">
                  <a:extLst>
                    <a:ext uri="{9D8B030D-6E8A-4147-A177-3AD203B41FA5}">
                      <a16:colId xmlns:a16="http://schemas.microsoft.com/office/drawing/2014/main" val="4229225306"/>
                    </a:ext>
                  </a:extLst>
                </a:gridCol>
                <a:gridCol w="2400267">
                  <a:extLst>
                    <a:ext uri="{9D8B030D-6E8A-4147-A177-3AD203B41FA5}">
                      <a16:colId xmlns:a16="http://schemas.microsoft.com/office/drawing/2014/main" val="1570567473"/>
                    </a:ext>
                  </a:extLst>
                </a:gridCol>
              </a:tblGrid>
              <a:tr h="576064">
                <a:tc>
                  <a:txBody>
                    <a:bodyPr/>
                    <a:lstStyle/>
                    <a:p>
                      <a:pPr latinLnBrk="1"/>
                      <a:endParaRPr lang="ko-KR" altLang="en-US" dirty="0">
                        <a:latin typeface="HY견고딕" panose="02030600000101010101" pitchFamily="18" charset="-127"/>
                        <a:ea typeface="HY견고딕" panose="02030600000101010101" pitchFamily="18" charset="-127"/>
                      </a:endParaRPr>
                    </a:p>
                  </a:txBody>
                  <a:tcPr/>
                </a:tc>
                <a:tc>
                  <a:txBody>
                    <a:bodyPr/>
                    <a:lstStyle/>
                    <a:p>
                      <a:pPr latinLnBrk="1"/>
                      <a:r>
                        <a:rPr lang="ko-KR" altLang="en-US" dirty="0">
                          <a:latin typeface="HY견고딕" panose="02030600000101010101" pitchFamily="18" charset="-127"/>
                          <a:ea typeface="HY견고딕" panose="02030600000101010101" pitchFamily="18" charset="-127"/>
                        </a:rPr>
                        <a:t>얼굴 인식 無</a:t>
                      </a:r>
                    </a:p>
                  </a:txBody>
                  <a:tcPr/>
                </a:tc>
                <a:tc>
                  <a:txBody>
                    <a:bodyPr/>
                    <a:lstStyle/>
                    <a:p>
                      <a:pPr latinLnBrk="1"/>
                      <a:r>
                        <a:rPr lang="ko-KR" altLang="en-US" dirty="0">
                          <a:latin typeface="HY견고딕" panose="02030600000101010101" pitchFamily="18" charset="-127"/>
                          <a:ea typeface="HY견고딕" panose="02030600000101010101" pitchFamily="18" charset="-127"/>
                        </a:rPr>
                        <a:t>얼굴 인식 有</a:t>
                      </a:r>
                    </a:p>
                  </a:txBody>
                  <a:tcPr/>
                </a:tc>
                <a:extLst>
                  <a:ext uri="{0D108BD9-81ED-4DB2-BD59-A6C34878D82A}">
                    <a16:rowId xmlns:a16="http://schemas.microsoft.com/office/drawing/2014/main" val="1474751137"/>
                  </a:ext>
                </a:extLst>
              </a:tr>
              <a:tr h="1080120">
                <a:tc>
                  <a:txBody>
                    <a:bodyPr/>
                    <a:lstStyle/>
                    <a:p>
                      <a:pPr latinLnBrk="1"/>
                      <a:r>
                        <a:rPr lang="ko-KR" altLang="en-US" dirty="0">
                          <a:latin typeface="HY견고딕" panose="02030600000101010101" pitchFamily="18" charset="-127"/>
                          <a:ea typeface="HY견고딕" panose="02030600000101010101" pitchFamily="18" charset="-127"/>
                        </a:rPr>
                        <a:t>장점</a:t>
                      </a:r>
                    </a:p>
                  </a:txBody>
                  <a:tcPr/>
                </a:tc>
                <a:tc>
                  <a:txBody>
                    <a:bodyPr/>
                    <a:lstStyle/>
                    <a:p>
                      <a:pPr latinLnBrk="1"/>
                      <a:r>
                        <a:rPr lang="en-US" altLang="ko-KR" sz="1400" dirty="0">
                          <a:latin typeface="HY견고딕" panose="02030600000101010101" pitchFamily="18" charset="-127"/>
                          <a:ea typeface="HY견고딕" panose="02030600000101010101" pitchFamily="18" charset="-127"/>
                        </a:rPr>
                        <a:t>Server </a:t>
                      </a:r>
                      <a:r>
                        <a:rPr lang="ko-KR" altLang="en-US" sz="1400" dirty="0">
                          <a:latin typeface="HY견고딕" panose="02030600000101010101" pitchFamily="18" charset="-127"/>
                          <a:ea typeface="HY견고딕" panose="02030600000101010101" pitchFamily="18" charset="-127"/>
                        </a:rPr>
                        <a:t>해킹 가능성 없음</a:t>
                      </a:r>
                      <a:endParaRPr lang="en-US" altLang="ko-KR" sz="1400" dirty="0">
                        <a:latin typeface="HY견고딕" panose="02030600000101010101" pitchFamily="18" charset="-127"/>
                        <a:ea typeface="HY견고딕" panose="02030600000101010101" pitchFamily="18" charset="-127"/>
                      </a:endParaRPr>
                    </a:p>
                    <a:p>
                      <a:pPr latinLnBrk="1"/>
                      <a:r>
                        <a:rPr lang="ko-KR" altLang="en-US" sz="1400" dirty="0">
                          <a:latin typeface="HY견고딕" panose="02030600000101010101" pitchFamily="18" charset="-127"/>
                          <a:ea typeface="HY견고딕" panose="02030600000101010101" pitchFamily="18" charset="-127"/>
                        </a:rPr>
                        <a:t>견고성의 문제 적음</a:t>
                      </a:r>
                    </a:p>
                  </a:txBody>
                  <a:tcPr/>
                </a:tc>
                <a:tc>
                  <a:txBody>
                    <a:bodyPr/>
                    <a:lstStyle/>
                    <a:p>
                      <a:pPr latinLnBrk="1"/>
                      <a:r>
                        <a:rPr lang="en-US" altLang="ko-KR" sz="1400" dirty="0">
                          <a:latin typeface="HY견고딕" panose="02030600000101010101" pitchFamily="18" charset="-127"/>
                          <a:ea typeface="HY견고딕" panose="02030600000101010101" pitchFamily="18" charset="-127"/>
                        </a:rPr>
                        <a:t>USER CONVENIENCE</a:t>
                      </a:r>
                    </a:p>
                    <a:p>
                      <a:pPr latinLnBrk="1"/>
                      <a:r>
                        <a:rPr lang="en-US" altLang="ko-KR" sz="1400" dirty="0">
                          <a:latin typeface="HY견고딕" panose="02030600000101010101" pitchFamily="18" charset="-127"/>
                          <a:ea typeface="HY견고딕" panose="02030600000101010101" pitchFamily="18" charset="-127"/>
                        </a:rPr>
                        <a:t>-</a:t>
                      </a:r>
                      <a:r>
                        <a:rPr lang="ko-KR" altLang="en-US" sz="1400" dirty="0">
                          <a:latin typeface="HY견고딕" panose="02030600000101010101" pitchFamily="18" charset="-127"/>
                          <a:ea typeface="HY견고딕" panose="02030600000101010101" pitchFamily="18" charset="-127"/>
                        </a:rPr>
                        <a:t>인증 장치 필요 없음</a:t>
                      </a:r>
                      <a:endParaRPr lang="en-US" altLang="ko-KR" sz="1400" dirty="0">
                        <a:latin typeface="HY견고딕" panose="02030600000101010101" pitchFamily="18" charset="-127"/>
                        <a:ea typeface="HY견고딕" panose="02030600000101010101" pitchFamily="18" charset="-127"/>
                      </a:endParaRPr>
                    </a:p>
                    <a:p>
                      <a:pPr latinLnBrk="1"/>
                      <a:r>
                        <a:rPr lang="en-US" altLang="ko-KR" sz="1400" dirty="0">
                          <a:latin typeface="HY견고딕" panose="02030600000101010101" pitchFamily="18" charset="-127"/>
                          <a:ea typeface="HY견고딕" panose="02030600000101010101" pitchFamily="18" charset="-127"/>
                        </a:rPr>
                        <a:t>-</a:t>
                      </a:r>
                      <a:r>
                        <a:rPr lang="ko-KR" altLang="en-US" sz="1400" dirty="0">
                          <a:latin typeface="HY견고딕" panose="02030600000101010101" pitchFamily="18" charset="-127"/>
                          <a:ea typeface="HY견고딕" panose="02030600000101010101" pitchFamily="18" charset="-127"/>
                        </a:rPr>
                        <a:t>빠르고 편한 인증</a:t>
                      </a:r>
                      <a:endParaRPr lang="en-US" altLang="ko-KR" sz="1400" dirty="0">
                        <a:latin typeface="HY견고딕" panose="02030600000101010101" pitchFamily="18" charset="-127"/>
                        <a:ea typeface="HY견고딕" panose="02030600000101010101" pitchFamily="18" charset="-127"/>
                      </a:endParaRPr>
                    </a:p>
                    <a:p>
                      <a:pPr latinLnBrk="1"/>
                      <a:r>
                        <a:rPr lang="en-US" altLang="ko-KR" sz="1400" dirty="0">
                          <a:latin typeface="HY견고딕" panose="02030600000101010101" pitchFamily="18" charset="-127"/>
                          <a:ea typeface="HY견고딕" panose="02030600000101010101" pitchFamily="18" charset="-127"/>
                        </a:rPr>
                        <a:t>-</a:t>
                      </a:r>
                      <a:r>
                        <a:rPr lang="ko-KR" altLang="en-US" sz="1400" dirty="0">
                          <a:latin typeface="HY견고딕" panose="02030600000101010101" pitchFamily="18" charset="-127"/>
                          <a:ea typeface="HY견고딕" panose="02030600000101010101" pitchFamily="18" charset="-127"/>
                        </a:rPr>
                        <a:t>비접촉식으로 위생문제</a:t>
                      </a:r>
                      <a:endParaRPr lang="en-US" altLang="ko-KR" sz="1400" dirty="0">
                        <a:latin typeface="HY견고딕" panose="02030600000101010101" pitchFamily="18" charset="-127"/>
                        <a:ea typeface="HY견고딕" panose="02030600000101010101" pitchFamily="18" charset="-127"/>
                      </a:endParaRPr>
                    </a:p>
                    <a:p>
                      <a:pPr latinLnBrk="1"/>
                      <a:endParaRPr lang="en-US" altLang="ko-KR" sz="1400" dirty="0">
                        <a:latin typeface="HY견고딕" panose="02030600000101010101" pitchFamily="18" charset="-127"/>
                        <a:ea typeface="HY견고딕" panose="02030600000101010101" pitchFamily="18" charset="-127"/>
                      </a:endParaRPr>
                    </a:p>
                    <a:p>
                      <a:pPr latinLnBrk="1"/>
                      <a:r>
                        <a:rPr lang="ko-KR" altLang="en-US" sz="1400" dirty="0">
                          <a:latin typeface="HY견고딕" panose="02030600000101010101" pitchFamily="18" charset="-127"/>
                          <a:ea typeface="HY견고딕" panose="02030600000101010101" pitchFamily="18" charset="-127"/>
                        </a:rPr>
                        <a:t> </a:t>
                      </a:r>
                      <a:r>
                        <a:rPr lang="en-US" altLang="ko-KR" sz="1400" dirty="0">
                          <a:latin typeface="HY견고딕" panose="02030600000101010101" pitchFamily="18" charset="-127"/>
                          <a:ea typeface="HY견고딕" panose="02030600000101010101" pitchFamily="18" charset="-127"/>
                        </a:rPr>
                        <a:t>SECURITY</a:t>
                      </a:r>
                    </a:p>
                    <a:p>
                      <a:pPr latinLnBrk="1"/>
                      <a:r>
                        <a:rPr lang="en-US" altLang="ko-KR" sz="1400" dirty="0">
                          <a:latin typeface="HY견고딕" panose="02030600000101010101" pitchFamily="18" charset="-127"/>
                          <a:ea typeface="HY견고딕" panose="02030600000101010101" pitchFamily="18" charset="-127"/>
                        </a:rPr>
                        <a:t>- </a:t>
                      </a:r>
                      <a:r>
                        <a:rPr lang="ko-KR" altLang="en-US" sz="1400" dirty="0">
                          <a:latin typeface="HY견고딕" panose="02030600000101010101" pitchFamily="18" charset="-127"/>
                          <a:ea typeface="HY견고딕" panose="02030600000101010101" pitchFamily="18" charset="-127"/>
                        </a:rPr>
                        <a:t>복제</a:t>
                      </a:r>
                      <a:r>
                        <a:rPr lang="en-US" altLang="ko-KR" sz="1400" dirty="0">
                          <a:latin typeface="HY견고딕" panose="02030600000101010101" pitchFamily="18" charset="-127"/>
                          <a:ea typeface="HY견고딕" panose="02030600000101010101" pitchFamily="18" charset="-127"/>
                        </a:rPr>
                        <a:t>, </a:t>
                      </a:r>
                      <a:r>
                        <a:rPr lang="ko-KR" altLang="en-US" sz="1400" dirty="0">
                          <a:latin typeface="HY견고딕" panose="02030600000101010101" pitchFamily="18" charset="-127"/>
                          <a:ea typeface="HY견고딕" panose="02030600000101010101" pitchFamily="18" charset="-127"/>
                        </a:rPr>
                        <a:t>해킹 가능성 낮음</a:t>
                      </a:r>
                    </a:p>
                    <a:p>
                      <a:pPr latinLnBrk="1"/>
                      <a:r>
                        <a:rPr lang="en-US" altLang="ko-KR" sz="1400" dirty="0">
                          <a:latin typeface="HY견고딕" panose="02030600000101010101" pitchFamily="18" charset="-127"/>
                          <a:ea typeface="HY견고딕" panose="02030600000101010101" pitchFamily="18" charset="-127"/>
                        </a:rPr>
                        <a:t>- </a:t>
                      </a:r>
                      <a:r>
                        <a:rPr lang="ko-KR" altLang="en-US" sz="1400" dirty="0">
                          <a:latin typeface="HY견고딕" panose="02030600000101010101" pitchFamily="18" charset="-127"/>
                          <a:ea typeface="HY견고딕" panose="02030600000101010101" pitchFamily="18" charset="-127"/>
                        </a:rPr>
                        <a:t>분실우려 없음</a:t>
                      </a:r>
                    </a:p>
                  </a:txBody>
                  <a:tcPr/>
                </a:tc>
                <a:extLst>
                  <a:ext uri="{0D108BD9-81ED-4DB2-BD59-A6C34878D82A}">
                    <a16:rowId xmlns:a16="http://schemas.microsoft.com/office/drawing/2014/main" val="1362519374"/>
                  </a:ext>
                </a:extLst>
              </a:tr>
              <a:tr h="1080120">
                <a:tc>
                  <a:txBody>
                    <a:bodyPr/>
                    <a:lstStyle/>
                    <a:p>
                      <a:pPr latinLnBrk="1"/>
                      <a:r>
                        <a:rPr lang="ko-KR" altLang="en-US" dirty="0">
                          <a:latin typeface="HY견고딕" panose="02030600000101010101" pitchFamily="18" charset="-127"/>
                          <a:ea typeface="HY견고딕" panose="02030600000101010101" pitchFamily="18" charset="-127"/>
                        </a:rPr>
                        <a:t>단점</a:t>
                      </a:r>
                    </a:p>
                  </a:txBody>
                  <a:tcPr/>
                </a:tc>
                <a:tc>
                  <a:txBody>
                    <a:bodyPr/>
                    <a:lstStyle/>
                    <a:p>
                      <a:pPr latinLnBrk="1"/>
                      <a:r>
                        <a:rPr lang="ko-KR" altLang="en-US" sz="1400" dirty="0" err="1">
                          <a:latin typeface="HY견고딕" panose="02030600000101010101" pitchFamily="18" charset="-127"/>
                          <a:ea typeface="HY견고딕" panose="02030600000101010101" pitchFamily="18" charset="-127"/>
                        </a:rPr>
                        <a:t>카드키</a:t>
                      </a:r>
                      <a:r>
                        <a:rPr lang="ko-KR" altLang="en-US" sz="1400" dirty="0">
                          <a:latin typeface="HY견고딕" panose="02030600000101010101" pitchFamily="18" charset="-127"/>
                          <a:ea typeface="HY견고딕" panose="02030600000101010101" pitchFamily="18" charset="-127"/>
                        </a:rPr>
                        <a:t> 분실 우려</a:t>
                      </a:r>
                      <a:endParaRPr lang="en-US" altLang="ko-KR" sz="1400" dirty="0">
                        <a:latin typeface="HY견고딕" panose="02030600000101010101" pitchFamily="18" charset="-127"/>
                        <a:ea typeface="HY견고딕" panose="02030600000101010101" pitchFamily="18" charset="-127"/>
                      </a:endParaRPr>
                    </a:p>
                    <a:p>
                      <a:pPr latinLnBrk="1"/>
                      <a:r>
                        <a:rPr lang="ko-KR" altLang="en-US" sz="1400" dirty="0">
                          <a:latin typeface="HY견고딕" panose="02030600000101010101" pitchFamily="18" charset="-127"/>
                          <a:ea typeface="HY견고딕" panose="02030600000101010101" pitchFamily="18" charset="-127"/>
                        </a:rPr>
                        <a:t>비밀번호 유출 우려</a:t>
                      </a:r>
                      <a:endParaRPr lang="en-US" altLang="ko-KR" sz="1400" dirty="0">
                        <a:latin typeface="HY견고딕" panose="02030600000101010101" pitchFamily="18" charset="-127"/>
                        <a:ea typeface="HY견고딕" panose="02030600000101010101" pitchFamily="18" charset="-127"/>
                      </a:endParaRPr>
                    </a:p>
                    <a:p>
                      <a:pPr latinLnBrk="1"/>
                      <a:r>
                        <a:rPr lang="ko-KR" altLang="en-US" sz="1400" dirty="0">
                          <a:latin typeface="HY견고딕" panose="02030600000101010101" pitchFamily="18" charset="-127"/>
                          <a:ea typeface="HY견고딕" panose="02030600000101010101" pitchFamily="18" charset="-127"/>
                        </a:rPr>
                        <a:t>시간 지체 등</a:t>
                      </a:r>
                      <a:endParaRPr lang="en-US" altLang="ko-KR" sz="1400" dirty="0">
                        <a:latin typeface="HY견고딕" panose="02030600000101010101" pitchFamily="18" charset="-127"/>
                        <a:ea typeface="HY견고딕" panose="02030600000101010101" pitchFamily="18" charset="-127"/>
                      </a:endParaRPr>
                    </a:p>
                  </a:txBody>
                  <a:tcPr/>
                </a:tc>
                <a:tc>
                  <a:txBody>
                    <a:bodyPr/>
                    <a:lstStyle/>
                    <a:p>
                      <a:pPr latinLnBrk="1"/>
                      <a:r>
                        <a:rPr lang="en-US" altLang="ko-KR" sz="1400" dirty="0">
                          <a:latin typeface="HY견고딕" panose="02030600000101010101" pitchFamily="18" charset="-127"/>
                          <a:ea typeface="HY견고딕" panose="02030600000101010101" pitchFamily="18" charset="-127"/>
                        </a:rPr>
                        <a:t>VULNERABLE SENSOR</a:t>
                      </a:r>
                    </a:p>
                    <a:p>
                      <a:pPr latinLnBrk="1"/>
                      <a:r>
                        <a:rPr lang="en-US" altLang="ko-KR" sz="1400" dirty="0">
                          <a:latin typeface="HY견고딕" panose="02030600000101010101" pitchFamily="18" charset="-127"/>
                          <a:ea typeface="HY견고딕" panose="02030600000101010101" pitchFamily="18" charset="-127"/>
                        </a:rPr>
                        <a:t>  -</a:t>
                      </a:r>
                      <a:r>
                        <a:rPr lang="ko-KR" altLang="en-US" sz="1400" dirty="0">
                          <a:latin typeface="HY견고딕" panose="02030600000101010101" pitchFamily="18" charset="-127"/>
                          <a:ea typeface="HY견고딕" panose="02030600000101010101" pitchFamily="18" charset="-127"/>
                        </a:rPr>
                        <a:t>모터의 견고성 문제</a:t>
                      </a:r>
                    </a:p>
                    <a:p>
                      <a:pPr latinLnBrk="1"/>
                      <a:r>
                        <a:rPr lang="ko-KR" altLang="en-US" sz="1400" dirty="0">
                          <a:latin typeface="HY견고딕" panose="02030600000101010101" pitchFamily="18" charset="-127"/>
                          <a:ea typeface="HY견고딕" panose="02030600000101010101" pitchFamily="18" charset="-127"/>
                        </a:rPr>
                        <a:t>  </a:t>
                      </a:r>
                      <a:r>
                        <a:rPr lang="en-US" altLang="ko-KR" sz="1400" dirty="0">
                          <a:latin typeface="HY견고딕" panose="02030600000101010101" pitchFamily="18" charset="-127"/>
                          <a:ea typeface="HY견고딕" panose="02030600000101010101" pitchFamily="18" charset="-127"/>
                        </a:rPr>
                        <a:t>-</a:t>
                      </a:r>
                      <a:r>
                        <a:rPr lang="ko-KR" altLang="en-US" sz="1400" dirty="0">
                          <a:latin typeface="HY견고딕" panose="02030600000101010101" pitchFamily="18" charset="-127"/>
                          <a:ea typeface="HY견고딕" panose="02030600000101010101" pitchFamily="18" charset="-127"/>
                        </a:rPr>
                        <a:t>그럼에도 모터를 </a:t>
                      </a:r>
                      <a:r>
                        <a:rPr lang="ko-KR" altLang="en-US" sz="1400" dirty="0" err="1">
                          <a:latin typeface="HY견고딕" panose="02030600000101010101" pitchFamily="18" charset="-127"/>
                          <a:ea typeface="HY견고딕" panose="02030600000101010101" pitchFamily="18" charset="-127"/>
                        </a:rPr>
                        <a:t>써야햇던</a:t>
                      </a:r>
                      <a:r>
                        <a:rPr lang="ko-KR" altLang="en-US" sz="1400" dirty="0">
                          <a:latin typeface="HY견고딕" panose="02030600000101010101" pitchFamily="18" charset="-127"/>
                          <a:ea typeface="HY견고딕" panose="02030600000101010101" pitchFamily="18" charset="-127"/>
                        </a:rPr>
                        <a:t> 이유</a:t>
                      </a:r>
                      <a:r>
                        <a:rPr lang="en-US" altLang="ko-KR" sz="1400" dirty="0">
                          <a:latin typeface="HY견고딕" panose="02030600000101010101" pitchFamily="18" charset="-127"/>
                          <a:ea typeface="HY견고딕" panose="02030600000101010101" pitchFamily="18" charset="-127"/>
                        </a:rPr>
                        <a:t>(AAP</a:t>
                      </a:r>
                      <a:r>
                        <a:rPr lang="ko-KR" altLang="en-US" sz="1400" dirty="0">
                          <a:latin typeface="HY견고딕" panose="02030600000101010101" pitchFamily="18" charset="-127"/>
                          <a:ea typeface="HY견고딕" panose="02030600000101010101" pitchFamily="18" charset="-127"/>
                        </a:rPr>
                        <a:t>활용한 저렴</a:t>
                      </a:r>
                      <a:r>
                        <a:rPr lang="en-US" altLang="ko-KR" sz="1400" dirty="0">
                          <a:latin typeface="HY견고딕" panose="02030600000101010101" pitchFamily="18" charset="-127"/>
                          <a:ea typeface="HY견고딕" panose="02030600000101010101" pitchFamily="18" charset="-127"/>
                        </a:rPr>
                        <a:t>)</a:t>
                      </a:r>
                    </a:p>
                    <a:p>
                      <a:pPr latinLnBrk="1"/>
                      <a:endParaRPr lang="ko-KR" altLang="en-US" sz="1400" dirty="0">
                        <a:latin typeface="HY견고딕" panose="02030600000101010101" pitchFamily="18" charset="-127"/>
                        <a:ea typeface="HY견고딕" panose="02030600000101010101" pitchFamily="18" charset="-127"/>
                      </a:endParaRPr>
                    </a:p>
                    <a:p>
                      <a:pPr latinLnBrk="1"/>
                      <a:r>
                        <a:rPr lang="en-US" altLang="ko-KR" sz="1400" dirty="0">
                          <a:latin typeface="HY견고딕" panose="02030600000101010101" pitchFamily="18" charset="-127"/>
                          <a:ea typeface="HY견고딕" panose="02030600000101010101" pitchFamily="18" charset="-127"/>
                        </a:rPr>
                        <a:t>False recognition rate</a:t>
                      </a:r>
                    </a:p>
                    <a:p>
                      <a:pPr latinLnBrk="1"/>
                      <a:r>
                        <a:rPr lang="en-US" altLang="ko-KR" sz="1400" dirty="0">
                          <a:latin typeface="HY견고딕" panose="02030600000101010101" pitchFamily="18" charset="-127"/>
                          <a:ea typeface="HY견고딕" panose="02030600000101010101" pitchFamily="18" charset="-127"/>
                        </a:rPr>
                        <a:t>- </a:t>
                      </a:r>
                      <a:r>
                        <a:rPr lang="ko-KR" altLang="en-US" sz="1400" dirty="0">
                          <a:latin typeface="HY견고딕" panose="02030600000101010101" pitchFamily="18" charset="-127"/>
                          <a:ea typeface="HY견고딕" panose="02030600000101010101" pitchFamily="18" charset="-127"/>
                        </a:rPr>
                        <a:t>조명과 각도에 따른 인식불가 가능성</a:t>
                      </a:r>
                    </a:p>
                    <a:p>
                      <a:pPr latinLnBrk="1"/>
                      <a:r>
                        <a:rPr lang="en-US" altLang="ko-KR" sz="1400" dirty="0">
                          <a:latin typeface="HY견고딕" panose="02030600000101010101" pitchFamily="18" charset="-127"/>
                          <a:ea typeface="HY견고딕" panose="02030600000101010101" pitchFamily="18" charset="-127"/>
                        </a:rPr>
                        <a:t>- </a:t>
                      </a:r>
                      <a:r>
                        <a:rPr lang="ko-KR" altLang="en-US" sz="1400" dirty="0">
                          <a:latin typeface="HY견고딕" panose="02030600000101010101" pitchFamily="18" charset="-127"/>
                          <a:ea typeface="HY견고딕" panose="02030600000101010101" pitchFamily="18" charset="-127"/>
                        </a:rPr>
                        <a:t>사진인식문제</a:t>
                      </a:r>
                      <a:r>
                        <a:rPr lang="en-US" altLang="ko-KR" sz="1400" dirty="0">
                          <a:latin typeface="HY견고딕" panose="02030600000101010101" pitchFamily="18" charset="-127"/>
                          <a:ea typeface="HY견고딕" panose="02030600000101010101" pitchFamily="18" charset="-127"/>
                        </a:rPr>
                        <a:t>(</a:t>
                      </a:r>
                      <a:r>
                        <a:rPr lang="ko-KR" altLang="en-US" sz="1400" dirty="0">
                          <a:latin typeface="HY견고딕" panose="02030600000101010101" pitchFamily="18" charset="-127"/>
                          <a:ea typeface="HY견고딕" panose="02030600000101010101" pitchFamily="18" charset="-127"/>
                        </a:rPr>
                        <a:t>사진도용</a:t>
                      </a:r>
                      <a:r>
                        <a:rPr lang="en-US" altLang="ko-KR" sz="1400" dirty="0">
                          <a:latin typeface="HY견고딕" panose="02030600000101010101" pitchFamily="18" charset="-127"/>
                          <a:ea typeface="HY견고딕" panose="02030600000101010101" pitchFamily="18" charset="-127"/>
                        </a:rPr>
                        <a:t>)</a:t>
                      </a:r>
                      <a:endParaRPr lang="ko-KR" altLang="en-US" sz="1400" dirty="0">
                        <a:latin typeface="HY견고딕" panose="02030600000101010101" pitchFamily="18" charset="-127"/>
                        <a:ea typeface="HY견고딕" panose="02030600000101010101" pitchFamily="18" charset="-127"/>
                      </a:endParaRPr>
                    </a:p>
                  </a:txBody>
                  <a:tcPr/>
                </a:tc>
                <a:extLst>
                  <a:ext uri="{0D108BD9-81ED-4DB2-BD59-A6C34878D82A}">
                    <a16:rowId xmlns:a16="http://schemas.microsoft.com/office/drawing/2014/main" val="3353361171"/>
                  </a:ext>
                </a:extLst>
              </a:tr>
            </a:tbl>
          </a:graphicData>
        </a:graphic>
      </p:graphicFrame>
      <p:pic>
        <p:nvPicPr>
          <p:cNvPr id="3" name="오디오 2">
            <a:hlinkClick r:id="" action="ppaction://media"/>
            <a:extLst>
              <a:ext uri="{FF2B5EF4-FFF2-40B4-BE49-F238E27FC236}">
                <a16:creationId xmlns:a16="http://schemas.microsoft.com/office/drawing/2014/main" id="{D184FEDB-80D0-41A6-8C18-3FA045F7BA7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729868021"/>
      </p:ext>
    </p:extLst>
  </p:cSld>
  <p:clrMapOvr>
    <a:masterClrMapping/>
  </p:clrMapOvr>
  <p:transition advTm="1179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54992" y="764704"/>
            <a:ext cx="5573192"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2-2. </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기존 스마트 </a:t>
            </a:r>
            <a:r>
              <a:rPr lang="ko-KR" altLang="en-US" sz="2800" b="1" u="sng" dirty="0" err="1">
                <a:gradFill>
                  <a:gsLst>
                    <a:gs pos="0">
                      <a:srgbClr val="00B0F0"/>
                    </a:gs>
                    <a:gs pos="100000">
                      <a:srgbClr val="00B0F0"/>
                    </a:gs>
                  </a:gsLst>
                  <a:lin ang="5400000" scaled="0"/>
                </a:gradFill>
                <a:latin typeface="나눔고딕" pitchFamily="50" charset="-127"/>
                <a:ea typeface="나눔고딕" pitchFamily="50" charset="-127"/>
              </a:rPr>
              <a:t>도어락과</a:t>
            </a:r>
            <a:r>
              <a:rPr lang="ko-KR" altLang="en-US" sz="2800" b="1" u="sng" dirty="0">
                <a:gradFill>
                  <a:gsLst>
                    <a:gs pos="0">
                      <a:srgbClr val="00B0F0"/>
                    </a:gs>
                    <a:gs pos="100000">
                      <a:srgbClr val="00B0F0"/>
                    </a:gs>
                  </a:gsLst>
                  <a:lin ang="5400000" scaled="0"/>
                </a:gradFill>
                <a:latin typeface="나눔고딕" pitchFamily="50" charset="-127"/>
                <a:ea typeface="나눔고딕" pitchFamily="50" charset="-127"/>
              </a:rPr>
              <a:t> 차이점</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pic>
        <p:nvPicPr>
          <p:cNvPr id="4" name="그림 3" descr="스크린샷, 휴대폰, 전화이(가) 표시된 사진&#10;&#10;자동 생성된 설명">
            <a:extLst>
              <a:ext uri="{FF2B5EF4-FFF2-40B4-BE49-F238E27FC236}">
                <a16:creationId xmlns:a16="http://schemas.microsoft.com/office/drawing/2014/main" id="{6763A3C2-D765-4F75-9F97-BA3D611515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536" y="1556792"/>
            <a:ext cx="3986110" cy="3901778"/>
          </a:xfrm>
          <a:prstGeom prst="rect">
            <a:avLst/>
          </a:prstGeom>
        </p:spPr>
      </p:pic>
      <p:pic>
        <p:nvPicPr>
          <p:cNvPr id="6" name="그림 5" descr="스크린샷이(가) 표시된 사진&#10;&#10;자동 생성된 설명">
            <a:extLst>
              <a:ext uri="{FF2B5EF4-FFF2-40B4-BE49-F238E27FC236}">
                <a16:creationId xmlns:a16="http://schemas.microsoft.com/office/drawing/2014/main" id="{257DEF60-E8B0-48E9-B1B8-7989FDA681A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95936" y="3064746"/>
            <a:ext cx="4953236" cy="2806708"/>
          </a:xfrm>
          <a:prstGeom prst="rect">
            <a:avLst/>
          </a:prstGeom>
        </p:spPr>
      </p:pic>
      <p:pic>
        <p:nvPicPr>
          <p:cNvPr id="2" name="오디오 1">
            <a:hlinkClick r:id="" action="ppaction://media"/>
            <a:extLst>
              <a:ext uri="{FF2B5EF4-FFF2-40B4-BE49-F238E27FC236}">
                <a16:creationId xmlns:a16="http://schemas.microsoft.com/office/drawing/2014/main" id="{48DCBA43-17A1-4668-96F5-87068CE584F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2009325923"/>
      </p:ext>
    </p:extLst>
  </p:cSld>
  <p:clrMapOvr>
    <a:masterClrMapping/>
  </p:clrMapOvr>
  <p:transition advTm="1459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654992" y="764704"/>
            <a:ext cx="6005240" cy="523220"/>
          </a:xfrm>
          <a:prstGeom prst="rect">
            <a:avLst/>
          </a:prstGeom>
          <a:noFill/>
        </p:spPr>
        <p:txBody>
          <a:bodyPr wrap="square" rtlCol="0">
            <a:spAutoFit/>
          </a:bodyPr>
          <a:lstStyle/>
          <a:p>
            <a:r>
              <a:rPr lang="en-US" altLang="ko-KR" sz="2800" b="1" u="sng" dirty="0">
                <a:gradFill>
                  <a:gsLst>
                    <a:gs pos="0">
                      <a:srgbClr val="00B0F0"/>
                    </a:gs>
                    <a:gs pos="100000">
                      <a:srgbClr val="00B0F0"/>
                    </a:gs>
                  </a:gsLst>
                  <a:lin ang="5400000" scaled="0"/>
                </a:gradFill>
                <a:latin typeface="나눔고딕" pitchFamily="50" charset="-127"/>
                <a:ea typeface="나눔고딕" pitchFamily="50" charset="-127"/>
              </a:rPr>
              <a:t>3-1. </a:t>
            </a:r>
            <a:r>
              <a:rPr lang="ko-KR" altLang="en-US" sz="2800" b="1" u="sng" dirty="0" err="1">
                <a:gradFill>
                  <a:gsLst>
                    <a:gs pos="0">
                      <a:srgbClr val="00B0F0"/>
                    </a:gs>
                    <a:gs pos="100000">
                      <a:srgbClr val="00B0F0"/>
                    </a:gs>
                  </a:gsLst>
                  <a:lin ang="5400000" scaled="0"/>
                </a:gradFill>
                <a:latin typeface="나눔고딕" pitchFamily="50" charset="-127"/>
                <a:ea typeface="나눔고딕" pitchFamily="50" charset="-127"/>
              </a:rPr>
              <a:t>서보모터</a:t>
            </a:r>
            <a:endParaRPr lang="en-US" altLang="ko-KR" sz="2800" b="1" u="sng" dirty="0">
              <a:gradFill>
                <a:gsLst>
                  <a:gs pos="0">
                    <a:srgbClr val="00B0F0"/>
                  </a:gs>
                  <a:gs pos="100000">
                    <a:srgbClr val="00B0F0"/>
                  </a:gs>
                </a:gsLst>
                <a:lin ang="5400000" scaled="0"/>
              </a:gradFill>
              <a:latin typeface="나눔고딕" pitchFamily="50" charset="-127"/>
              <a:ea typeface="나눔고딕" pitchFamily="50" charset="-127"/>
            </a:endParaRPr>
          </a:p>
        </p:txBody>
      </p:sp>
      <p:sp>
        <p:nvSpPr>
          <p:cNvPr id="3" name="제목 2">
            <a:extLst>
              <a:ext uri="{FF2B5EF4-FFF2-40B4-BE49-F238E27FC236}">
                <a16:creationId xmlns:a16="http://schemas.microsoft.com/office/drawing/2014/main" id="{C6A09FF3-9219-4B65-9756-01FDE3074487}"/>
              </a:ext>
            </a:extLst>
          </p:cNvPr>
          <p:cNvSpPr>
            <a:spLocks noGrp="1"/>
          </p:cNvSpPr>
          <p:nvPr>
            <p:ph type="ctrTitle"/>
          </p:nvPr>
        </p:nvSpPr>
        <p:spPr>
          <a:xfrm>
            <a:off x="5826944" y="1551462"/>
            <a:ext cx="2662064" cy="3893761"/>
          </a:xfrm>
        </p:spPr>
        <p:txBody>
          <a:bodyPr>
            <a:normAutofit fontScale="90000"/>
          </a:bodyPr>
          <a:lstStyle/>
          <a:p>
            <a:pPr algn="l"/>
            <a:br>
              <a:rPr lang="en-US" altLang="ko-KR" sz="1800" dirty="0"/>
            </a:br>
            <a:br>
              <a:rPr lang="en-US" altLang="ko-KR" sz="1800" dirty="0"/>
            </a:br>
            <a:br>
              <a:rPr lang="en-US" altLang="ko-KR" sz="1800" dirty="0"/>
            </a:br>
            <a:br>
              <a:rPr lang="en-US" altLang="ko-KR" sz="1800" dirty="0"/>
            </a:br>
            <a:r>
              <a:rPr lang="ko-KR" altLang="en-US" sz="1800" dirty="0" err="1">
                <a:latin typeface="굴림" panose="020B0600000101010101" pitchFamily="50" charset="-127"/>
                <a:ea typeface="굴림" panose="020B0600000101010101" pitchFamily="50" charset="-127"/>
              </a:rPr>
              <a:t>서보모터의</a:t>
            </a:r>
            <a:r>
              <a:rPr lang="ko-KR" altLang="en-US" sz="1800" dirty="0">
                <a:latin typeface="굴림" panose="020B0600000101010101" pitchFamily="50" charset="-127"/>
                <a:ea typeface="굴림" panose="020B0600000101010101" pitchFamily="50" charset="-127"/>
              </a:rPr>
              <a:t> 경우 약 </a:t>
            </a:r>
            <a:r>
              <a:rPr lang="en-US" altLang="ko-KR" sz="1800" dirty="0">
                <a:latin typeface="굴림" panose="020B0600000101010101" pitchFamily="50" charset="-127"/>
                <a:ea typeface="굴림" panose="020B0600000101010101" pitchFamily="50" charset="-127"/>
              </a:rPr>
              <a:t>0~180</a:t>
            </a:r>
            <a:r>
              <a:rPr lang="ko-KR" altLang="en-US" sz="1800" dirty="0">
                <a:latin typeface="굴림" panose="020B0600000101010101" pitchFamily="50" charset="-127"/>
                <a:ea typeface="굴림" panose="020B0600000101010101" pitchFamily="50" charset="-127"/>
              </a:rPr>
              <a:t>도 범위의 회전각을 가집니다</a:t>
            </a:r>
            <a:r>
              <a:rPr lang="en-US" altLang="ko-KR" sz="1800" dirty="0">
                <a:latin typeface="굴림" panose="020B0600000101010101" pitchFamily="50" charset="-127"/>
                <a:ea typeface="굴림" panose="020B0600000101010101" pitchFamily="50" charset="-127"/>
              </a:rPr>
              <a:t>. </a:t>
            </a:r>
            <a:br>
              <a:rPr lang="en-US" altLang="ko-KR" sz="1800" dirty="0">
                <a:latin typeface="굴림" panose="020B0600000101010101" pitchFamily="50" charset="-127"/>
                <a:ea typeface="굴림" panose="020B0600000101010101" pitchFamily="50" charset="-127"/>
              </a:rPr>
            </a:br>
            <a:br>
              <a:rPr lang="en-US" altLang="ko-KR" sz="1800" dirty="0">
                <a:latin typeface="굴림" panose="020B0600000101010101" pitchFamily="50" charset="-127"/>
                <a:ea typeface="굴림" panose="020B0600000101010101" pitchFamily="50" charset="-127"/>
              </a:rPr>
            </a:br>
            <a:r>
              <a:rPr lang="en-US" altLang="ko-KR" sz="1800" dirty="0">
                <a:latin typeface="굴림" panose="020B0600000101010101" pitchFamily="50" charset="-127"/>
                <a:ea typeface="굴림" panose="020B0600000101010101" pitchFamily="50" charset="-127"/>
              </a:rPr>
              <a:t>1ms</a:t>
            </a:r>
            <a:r>
              <a:rPr lang="ko-KR" altLang="en-US" sz="1800" dirty="0">
                <a:latin typeface="굴림" panose="020B0600000101010101" pitchFamily="50" charset="-127"/>
                <a:ea typeface="굴림" panose="020B0600000101010101" pitchFamily="50" charset="-127"/>
              </a:rPr>
              <a:t>만큼 </a:t>
            </a:r>
            <a:r>
              <a:rPr lang="en-US" altLang="ko-KR" sz="1800" dirty="0">
                <a:latin typeface="굴림" panose="020B0600000101010101" pitchFamily="50" charset="-127"/>
                <a:ea typeface="굴림" panose="020B0600000101010101" pitchFamily="50" charset="-127"/>
              </a:rPr>
              <a:t>HIGH</a:t>
            </a:r>
            <a:r>
              <a:rPr lang="ko-KR" altLang="en-US" sz="1800" dirty="0">
                <a:latin typeface="굴림" panose="020B0600000101010101" pitchFamily="50" charset="-127"/>
                <a:ea typeface="굴림" panose="020B0600000101010101" pitchFamily="50" charset="-127"/>
              </a:rPr>
              <a:t>신호를 주면 </a:t>
            </a:r>
            <a:r>
              <a:rPr lang="en-US" altLang="ko-KR" sz="1800" dirty="0">
                <a:latin typeface="굴림" panose="020B0600000101010101" pitchFamily="50" charset="-127"/>
                <a:ea typeface="굴림" panose="020B0600000101010101" pitchFamily="50" charset="-127"/>
              </a:rPr>
              <a:t>0</a:t>
            </a:r>
            <a:r>
              <a:rPr lang="ko-KR" altLang="en-US" sz="1800" dirty="0">
                <a:latin typeface="굴림" panose="020B0600000101010101" pitchFamily="50" charset="-127"/>
                <a:ea typeface="굴림" panose="020B0600000101010101" pitchFamily="50" charset="-127"/>
              </a:rPr>
              <a:t>도를 가리키고</a:t>
            </a:r>
            <a:r>
              <a:rPr lang="en-US" altLang="ko-KR" sz="1800" dirty="0">
                <a:latin typeface="굴림" panose="020B0600000101010101" pitchFamily="50" charset="-127"/>
                <a:ea typeface="굴림" panose="020B0600000101010101" pitchFamily="50" charset="-127"/>
              </a:rPr>
              <a:t>, 1.5ms</a:t>
            </a:r>
            <a:r>
              <a:rPr lang="ko-KR" altLang="en-US" sz="1800" dirty="0">
                <a:latin typeface="굴림" panose="020B0600000101010101" pitchFamily="50" charset="-127"/>
                <a:ea typeface="굴림" panose="020B0600000101010101" pitchFamily="50" charset="-127"/>
              </a:rPr>
              <a:t>만큼 </a:t>
            </a:r>
            <a:r>
              <a:rPr lang="en-US" altLang="ko-KR" sz="1800" dirty="0">
                <a:latin typeface="굴림" panose="020B0600000101010101" pitchFamily="50" charset="-127"/>
                <a:ea typeface="굴림" panose="020B0600000101010101" pitchFamily="50" charset="-127"/>
              </a:rPr>
              <a:t>HIGH</a:t>
            </a:r>
            <a:r>
              <a:rPr lang="ko-KR" altLang="en-US" sz="1800" dirty="0">
                <a:latin typeface="굴림" panose="020B0600000101010101" pitchFamily="50" charset="-127"/>
                <a:ea typeface="굴림" panose="020B0600000101010101" pitchFamily="50" charset="-127"/>
              </a:rPr>
              <a:t>신호를 주면 </a:t>
            </a:r>
            <a:r>
              <a:rPr lang="en-US" altLang="ko-KR" sz="1800" dirty="0">
                <a:latin typeface="굴림" panose="020B0600000101010101" pitchFamily="50" charset="-127"/>
                <a:ea typeface="굴림" panose="020B0600000101010101" pitchFamily="50" charset="-127"/>
              </a:rPr>
              <a:t>90</a:t>
            </a:r>
            <a:r>
              <a:rPr lang="ko-KR" altLang="en-US" sz="1800" dirty="0">
                <a:latin typeface="굴림" panose="020B0600000101010101" pitchFamily="50" charset="-127"/>
                <a:ea typeface="굴림" panose="020B0600000101010101" pitchFamily="50" charset="-127"/>
              </a:rPr>
              <a:t>도</a:t>
            </a:r>
            <a:r>
              <a:rPr lang="en-US" altLang="ko-KR" sz="1800" dirty="0">
                <a:latin typeface="굴림" panose="020B0600000101010101" pitchFamily="50" charset="-127"/>
                <a:ea typeface="굴림" panose="020B0600000101010101" pitchFamily="50" charset="-127"/>
              </a:rPr>
              <a:t>, 2ms</a:t>
            </a:r>
            <a:r>
              <a:rPr lang="ko-KR" altLang="en-US" sz="1800" dirty="0">
                <a:latin typeface="굴림" panose="020B0600000101010101" pitchFamily="50" charset="-127"/>
                <a:ea typeface="굴림" panose="020B0600000101010101" pitchFamily="50" charset="-127"/>
              </a:rPr>
              <a:t>만큼 준다면 </a:t>
            </a:r>
            <a:br>
              <a:rPr lang="ko-KR" altLang="en-US" sz="1800" dirty="0">
                <a:latin typeface="굴림" panose="020B0600000101010101" pitchFamily="50" charset="-127"/>
                <a:ea typeface="굴림" panose="020B0600000101010101" pitchFamily="50" charset="-127"/>
              </a:rPr>
            </a:br>
            <a:r>
              <a:rPr lang="en-US" altLang="ko-KR" sz="1800" dirty="0">
                <a:latin typeface="굴림" panose="020B0600000101010101" pitchFamily="50" charset="-127"/>
                <a:ea typeface="굴림" panose="020B0600000101010101" pitchFamily="50" charset="-127"/>
              </a:rPr>
              <a:t>180</a:t>
            </a:r>
            <a:r>
              <a:rPr lang="ko-KR" altLang="en-US" sz="1800" dirty="0">
                <a:latin typeface="굴림" panose="020B0600000101010101" pitchFamily="50" charset="-127"/>
                <a:ea typeface="굴림" panose="020B0600000101010101" pitchFamily="50" charset="-127"/>
              </a:rPr>
              <a:t>도를 가리키는 원리를 이용해 정확한 위치 제어가 가능한 점을 이용해서 </a:t>
            </a:r>
            <a:r>
              <a:rPr lang="ko-KR" altLang="en-US" sz="1800" dirty="0" err="1">
                <a:latin typeface="굴림" panose="020B0600000101010101" pitchFamily="50" charset="-127"/>
                <a:ea typeface="굴림" panose="020B0600000101010101" pitchFamily="50" charset="-127"/>
              </a:rPr>
              <a:t>도어락의</a:t>
            </a:r>
            <a:r>
              <a:rPr lang="ko-KR" altLang="en-US" sz="1800" dirty="0">
                <a:latin typeface="굴림" panose="020B0600000101010101" pitchFamily="50" charset="-127"/>
                <a:ea typeface="굴림" panose="020B0600000101010101" pitchFamily="50" charset="-127"/>
              </a:rPr>
              <a:t> 잠금장치 부분의 사용합니다</a:t>
            </a:r>
            <a:r>
              <a:rPr lang="en-US" altLang="ko-KR" sz="1800" dirty="0">
                <a:latin typeface="굴림" panose="020B0600000101010101" pitchFamily="50" charset="-127"/>
                <a:ea typeface="굴림" panose="020B0600000101010101" pitchFamily="50" charset="-127"/>
              </a:rPr>
              <a:t>.</a:t>
            </a:r>
            <a:br>
              <a:rPr lang="en-US" altLang="ko-KR" sz="1800" dirty="0"/>
            </a:br>
            <a:br>
              <a:rPr lang="en-US" altLang="ko-KR" sz="1800" dirty="0"/>
            </a:br>
            <a:br>
              <a:rPr lang="en-US" altLang="ko-KR" sz="1800" dirty="0"/>
            </a:br>
            <a:br>
              <a:rPr lang="en-US" altLang="ko-KR" sz="1800" dirty="0"/>
            </a:br>
            <a:endParaRPr lang="ko-KR" altLang="en-US" sz="1800" dirty="0"/>
          </a:p>
        </p:txBody>
      </p:sp>
      <p:pic>
        <p:nvPicPr>
          <p:cNvPr id="4" name="그림 3" descr="스크린샷이(가) 표시된 사진&#10;&#10;자동 생성된 설명">
            <a:extLst>
              <a:ext uri="{FF2B5EF4-FFF2-40B4-BE49-F238E27FC236}">
                <a16:creationId xmlns:a16="http://schemas.microsoft.com/office/drawing/2014/main" id="{C17EB9C1-2980-422B-9EA9-DA22EE2E39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536" y="1551463"/>
            <a:ext cx="4680520" cy="4105848"/>
          </a:xfrm>
          <a:prstGeom prst="rect">
            <a:avLst/>
          </a:prstGeom>
        </p:spPr>
      </p:pic>
      <p:pic>
        <p:nvPicPr>
          <p:cNvPr id="2" name="오디오 1">
            <a:hlinkClick r:id="" action="ppaction://media"/>
            <a:extLst>
              <a:ext uri="{FF2B5EF4-FFF2-40B4-BE49-F238E27FC236}">
                <a16:creationId xmlns:a16="http://schemas.microsoft.com/office/drawing/2014/main" id="{D2C3DC1B-9A6E-4469-A8A3-34741E3BAB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6154738"/>
            <a:ext cx="487362" cy="487362"/>
          </a:xfrm>
          <a:prstGeom prst="rect">
            <a:avLst/>
          </a:prstGeom>
        </p:spPr>
      </p:pic>
    </p:spTree>
    <p:extLst>
      <p:ext uri="{BB962C8B-B14F-4D97-AF65-F5344CB8AC3E}">
        <p14:creationId xmlns:p14="http://schemas.microsoft.com/office/powerpoint/2010/main" val="1835064142"/>
      </p:ext>
    </p:extLst>
  </p:cSld>
  <p:clrMapOvr>
    <a:masterClrMapping/>
  </p:clrMapOvr>
  <p:transition advTm="2090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테마">
  <a:themeElements>
    <a:clrScheme name="사용자 지정 6">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B0F0"/>
      </a:hlink>
      <a:folHlink>
        <a:srgbClr val="595959"/>
      </a:folHlink>
    </a:clrScheme>
    <a:fontScheme name="나눔명조 ExtraBold">
      <a:majorFont>
        <a:latin typeface="나눔명조 ExtraBold"/>
        <a:ea typeface="나눔명조 ExtraBold"/>
        <a:cs typeface=""/>
      </a:majorFont>
      <a:minorFont>
        <a:latin typeface="나눔명조 ExtraBold"/>
        <a:ea typeface="나눔명조 ExtraBold"/>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1000">
              <a:srgbClr val="78DCF0"/>
            </a:gs>
            <a:gs pos="5000">
              <a:srgbClr val="30C9E8"/>
            </a:gs>
            <a:gs pos="70000">
              <a:srgbClr val="0D515F"/>
            </a:gs>
          </a:gsLst>
          <a:lin ang="2700000" scaled="1"/>
          <a:tileRect/>
        </a:gradFill>
        <a:ln>
          <a:noFill/>
        </a:ln>
        <a:effectLst>
          <a:outerShdw blurRad="101600" dist="76200" algn="tl" rotWithShape="0">
            <a:prstClr val="black">
              <a:alpha val="55000"/>
            </a:prstClr>
          </a:outerShdw>
        </a:effectLst>
      </a:spPr>
      <a:bodyPr rtlCol="0" anchor="ctr"/>
      <a:lstStyle>
        <a:defPPr algn="ctr">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5609</TotalTime>
  <Words>1059</Words>
  <Application>Microsoft Office PowerPoint</Application>
  <PresentationFormat>화면 슬라이드 쇼(4:3)</PresentationFormat>
  <Paragraphs>118</Paragraphs>
  <Slides>17</Slides>
  <Notes>1</Notes>
  <HiddenSlides>0</HiddenSlides>
  <MMClips>17</MMClips>
  <ScaleCrop>false</ScaleCrop>
  <HeadingPairs>
    <vt:vector size="6" baseType="variant">
      <vt:variant>
        <vt:lpstr>사용한 글꼴</vt:lpstr>
      </vt:variant>
      <vt:variant>
        <vt:i4>10</vt:i4>
      </vt:variant>
      <vt:variant>
        <vt:lpstr>테마</vt:lpstr>
      </vt:variant>
      <vt:variant>
        <vt:i4>1</vt:i4>
      </vt:variant>
      <vt:variant>
        <vt:lpstr>슬라이드 제목</vt:lpstr>
      </vt:variant>
      <vt:variant>
        <vt:i4>17</vt:i4>
      </vt:variant>
    </vt:vector>
  </HeadingPairs>
  <TitlesOfParts>
    <vt:vector size="28" baseType="lpstr">
      <vt:lpstr>Malgun Gothic Semilight</vt:lpstr>
      <vt:lpstr>굴림</vt:lpstr>
      <vt:lpstr>Arial</vt:lpstr>
      <vt:lpstr>DX인생극장B</vt:lpstr>
      <vt:lpstr>나눔명조 ExtraBold</vt:lpstr>
      <vt:lpstr>나눔고딕</vt:lpstr>
      <vt:lpstr>맑은 고딕</vt:lpstr>
      <vt:lpstr>서울남산 장체B</vt:lpstr>
      <vt:lpstr>HY견고딕</vt:lpstr>
      <vt:lpstr>나눔고딕 ExtraBold</vt:lpstr>
      <vt:lpstr>Office 테마</vt:lpstr>
      <vt:lpstr>X-Project 5 Team</vt:lpstr>
      <vt:lpstr>Index</vt:lpstr>
      <vt:lpstr>1) 자취방 스마트 키 사례  2) 기숙사 출입 카드 사례  3) 택배기사에 매달 1만 원씩…통행료 걷는 아파트, 왜?   4) 낯선 이의 모텔방 침입...카드키 '미스터리’  5) 비밀 아닌 공동현관 ‘비번’…범죄 돕는다</vt:lpstr>
      <vt:lpstr>[택배기사 : 저기 관리사무소에서 이 키를 빌리면 월 1만 원씩 (내야 합니다.)]  이 아파트를 맡은 택배기사들은 처음 카드를 받을 때 보증금 5만 원을 내고 별도로 매달 1만 원씩 사용료를 냅니다.   [택배기사 : 경비실에 맡기려 해도 (방범 출입문) 안에 들어가서 맡겨야 되는데 (키가 없으면) 들어갈 수가 없어요.]  아파트 관리사무소는 이 키를 받는 택배기사들에게 서약서도 쓰게 했습니다. 카드를 분실하면 관리소에서 발급한 전체 카드키 150매의 교체비용을 변상해야 한다는 조항도 있습니다.  [택배기사 : (택배)하나에 5~6백 원 버는데, 열 개 배달해도 5천 원, 6천 원이에요. 최저 시급도 안 나와요.]  관리사무소는 입주자대표회의가 결정한 일로, 월 1만 원의 사용료는 공동전기료를 내는 데 쓴다고 말합니다.      </vt:lpstr>
      <vt:lpstr>[기자] 늦은 밤, 모텔로 들어서는 한 남성. 카드키로 자연스럽게 도어락을 열었다가 투숙색에 발각되자 그대로 달아납니다.  [피해자: 옷을 안 입고 있는 상태였기 때문에 저는 이불안으로 몸을 숨기고 남자친구는 누구세요라고 소리를 친거에요.]  낯선 이의 침입에 투숙객은 놀란 가슴을 쓸어내렸습니다.  [피해자: 흉기라도 가져왔으면, 너무너무 무서운 거에요. 집에서 잠을 자료 해도 귓가에 카드키 문 여는 소리가 환청처럼 나는 거에요.]  숙박업소 측은 이 남성이 예전에 투숙하고 퇴실할 때 돌려주지 않고 가져갔던 카드키를 악용한 건 아닌지 의심하고 있습니다.  보통 카드키를 분실하면 범죄 예방을 위해 도어락을 초기화해야 합니다. ‘이미 등록된 카드키입니다.’이렇게 초기화 과정을 거치면 분실한 카드는 다시 사용할 수 없게 됩니다. 방법도 어렵지 않습니다. 하지만 일부 숙박업소는 귀찮다는 이유로 카드키만 새로 만듭니다. 분실 카드도 그대로 쓸 수 있는 겁니다. </vt:lpstr>
      <vt:lpstr>[앵커] 혼자 사는 여성이 늘면서 이들을 대상으로 하는 범죄도 끊이질 않아 불안을 호소하는 분들 많으신데요.  그런데 이들 여성이 주로 사는 원룸의 공동 현관 비밀번호가 그대로 노출돼 안전을 위협하고 있습니다.  [리포트] 귀가하는 여성을 집까지 뒤따라가 성폭행하려 한 이른바 '신림동 성폭행 미수 사건'.  홀로 사는 여성들을 공포에 떨게 했습니다.   공동현관의 도어록이 아예 고장난 채로 방치돼 출입문이 활짝 열려 있는 곳도 있습니다.  주차장은 한낮인데도 깜깜합니다.  홀로 사는 여성이 안심하고 다니기는 어려워 보입니다.  원룸의 공동현관이 사실상 열려있는 곳이 많다보니, 혼자 사는 여성은 범죄에 취약할 수 밖에 없는 상황.      </vt:lpstr>
      <vt:lpstr>PowerPoint 프레젠테이션</vt:lpstr>
      <vt:lpstr>PowerPoint 프레젠테이션</vt:lpstr>
      <vt:lpstr>    서보모터의 경우 약 0~180도 범위의 회전각을 가집니다.   1ms만큼 HIGH신호를 주면 0도를 가리키고, 1.5ms만큼 HIGH신호를 주면 90도, 2ms만큼 준다면  180도를 가리키는 원리를 이용해 정확한 위치 제어가 가능한 점을 이용해서 도어락의 잠금장치 부분의 사용합니다.    </vt:lpstr>
      <vt:lpstr>- 얼굴인식이란 사진이나 동영상에서 사람의 얼굴 생김새를 인식해 신원을 확인할 수 있는 생체인식 기술입니다.  </vt:lpstr>
      <vt:lpstr>PowerPoint 프레젠테이션</vt:lpstr>
      <vt:lpstr>1) 사용자 편의성  : 비밀번호/카드키 같은 인증장치가 필요없어 분실이나 도난문제 없이 사용자 편의성을 개선할 수 있습니다,  또한 빠르고 편한 인증과 비접촉식 인증을 통한 위생성을 갖출수 있습니다.  2) 보안성  : 개인의 고유한 생물학적 정보를 이용한 기술로 보안성을 높일수 있습니다.  3) 접근성/효율성  : 시중에 나와있는 얼굴인식 방식과 달리 센서와 앱을 이용하여 사용자 접근성을 높이고 구축비용을 대폭 감소시킬수 있습니다.  </vt:lpstr>
      <vt:lpstr>PowerPoint 프레젠테이션</vt:lpstr>
      <vt:lpstr>PowerPoint 프레젠테이션</vt:lpstr>
      <vt:lpstr>- ONly Our face OpeN  </vt:lpstr>
      <vt:lpstr>출처</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슬라이드 1</dc:title>
  <dc:creator>네이버 한글캠페인</dc:creator>
  <cp:lastModifiedBy>dackdoo@outlook.kr</cp:lastModifiedBy>
  <cp:revision>41</cp:revision>
  <dcterms:created xsi:type="dcterms:W3CDTF">2011-08-23T09:45:48Z</dcterms:created>
  <dcterms:modified xsi:type="dcterms:W3CDTF">2020-06-01T23:31:04Z</dcterms:modified>
</cp:coreProperties>
</file>

<file path=docProps/thumbnail.jpeg>
</file>